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0-1.png>
</file>

<file path=ppt/media/image-10-2.png>
</file>

<file path=ppt/media/image-10-3.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2-2.png>
</file>

<file path=ppt/media/image-2-3.png>
</file>

<file path=ppt/media/image-5-1.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 TargetMode="External"/><Relationship Id="rId5" Type="http://schemas.openxmlformats.org/officeDocument/2006/relationships/hyperlink" Target="#"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image" Target="../media/image-10-3.png"/><Relationship Id="rId6" Type="http://schemas.openxmlformats.org/officeDocument/2006/relationships/slideLayout" Target="../slideLayouts/slideLayout11.xml"/><Relationship Id="rId7"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80000"/>
            </a:srgbClr>
          </a:solidFill>
          <a:ln/>
        </p:spPr>
      </p:sp>
      <p:sp>
        <p:nvSpPr>
          <p:cNvPr id="4" name="Text 1"/>
          <p:cNvSpPr/>
          <p:nvPr/>
        </p:nvSpPr>
        <p:spPr>
          <a:xfrm>
            <a:off x="864037" y="2170509"/>
            <a:ext cx="12902327" cy="1543050"/>
          </a:xfrm>
          <a:prstGeom prst="rect">
            <a:avLst/>
          </a:prstGeom>
          <a:noFill/>
          <a:ln/>
        </p:spPr>
        <p:txBody>
          <a:bodyPr wrap="square" lIns="0" tIns="0" rIns="0" bIns="0" rtlCol="0" anchor="t"/>
          <a:lstStyle/>
          <a:p>
            <a:pPr algn="l" indent="0" marL="0">
              <a:lnSpc>
                <a:spcPts val="6050"/>
              </a:lnSpc>
              <a:buNone/>
            </a:pPr>
            <a:r>
              <a:rPr lang="en-US" sz="4850" b="1" dirty="0">
                <a:solidFill>
                  <a:srgbClr val="FFFFFF"/>
                </a:solidFill>
                <a:latin typeface="Inter Bold" pitchFamily="34" charset="0"/>
                <a:ea typeface="Inter Bold" pitchFamily="34" charset="-122"/>
                <a:cs typeface="Inter Bold" pitchFamily="34" charset="-120"/>
              </a:rPr>
              <a:t>Mediband – Revolutionizing Hospital Experiences</a:t>
            </a:r>
            <a:endParaRPr lang="en-US" sz="4850" dirty="0"/>
          </a:p>
        </p:txBody>
      </p:sp>
      <p:sp>
        <p:nvSpPr>
          <p:cNvPr id="5" name="Text 2"/>
          <p:cNvSpPr/>
          <p:nvPr/>
        </p:nvSpPr>
        <p:spPr>
          <a:xfrm>
            <a:off x="864037" y="4083844"/>
            <a:ext cx="12902327" cy="1975247"/>
          </a:xfrm>
          <a:prstGeom prst="rect">
            <a:avLst/>
          </a:prstGeom>
          <a:noFill/>
          <a:ln/>
        </p:spPr>
        <p:txBody>
          <a:bodyPr wrap="square" lIns="0" tIns="0" rIns="0" bIns="0" rtlCol="0" anchor="t"/>
          <a:lstStyle/>
          <a:p>
            <a:pPr algn="l" indent="0" marL="0">
              <a:lnSpc>
                <a:spcPts val="3100"/>
              </a:lnSpc>
              <a:buNone/>
            </a:pPr>
            <a:r>
              <a:rPr lang="en-US" sz="1900" dirty="0">
                <a:solidFill>
                  <a:srgbClr val="FFFFFF"/>
                </a:solidFill>
                <a:latin typeface="Inter" pitchFamily="34" charset="0"/>
                <a:ea typeface="Inter" pitchFamily="34" charset="-122"/>
                <a:cs typeface="Inter" pitchFamily="34" charset="-120"/>
              </a:rPr>
              <a:t>Mediband is poised to transform the healthcare landscape by streamlining patient experiences. We tackle the prevalent issues of long wait times, tedious paperwork, and fragmented medical information. Our innovative platform enables instant access to vital patient data, ensuring that every hospital visit is efficient, accurate, and stress-free. This document outlines Mediband's core features, market impact, and strategic vision for a more connected and patient-centric healthcare future.</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72095" y="339447"/>
            <a:ext cx="7217331" cy="385763"/>
          </a:xfrm>
          <a:prstGeom prst="rect">
            <a:avLst/>
          </a:prstGeom>
          <a:noFill/>
          <a:ln/>
        </p:spPr>
        <p:txBody>
          <a:bodyPr wrap="none" lIns="0" tIns="0" rIns="0" bIns="0" rtlCol="0" anchor="t"/>
          <a:lstStyle/>
          <a:p>
            <a:pPr algn="l" indent="0" marL="0">
              <a:lnSpc>
                <a:spcPts val="3000"/>
              </a:lnSpc>
              <a:buNone/>
            </a:pPr>
            <a:r>
              <a:rPr lang="en-US" sz="2400" b="1" dirty="0">
                <a:solidFill>
                  <a:srgbClr val="000000"/>
                </a:solidFill>
                <a:latin typeface="Inter Bold" pitchFamily="34" charset="0"/>
                <a:ea typeface="Inter Bold" pitchFamily="34" charset="-122"/>
                <a:cs typeface="Inter Bold" pitchFamily="34" charset="-120"/>
              </a:rPr>
              <a:t>Join Us: Bringing Healthcare into the Digital Age</a:t>
            </a:r>
            <a:endParaRPr lang="en-US" sz="2400" dirty="0"/>
          </a:p>
        </p:txBody>
      </p:sp>
      <p:sp>
        <p:nvSpPr>
          <p:cNvPr id="3" name="Text 1"/>
          <p:cNvSpPr/>
          <p:nvPr/>
        </p:nvSpPr>
        <p:spPr>
          <a:xfrm>
            <a:off x="572095" y="3546991"/>
            <a:ext cx="6592610" cy="1596985"/>
          </a:xfrm>
          <a:prstGeom prst="rect">
            <a:avLst/>
          </a:prstGeom>
          <a:noFill/>
          <a:ln/>
        </p:spPr>
        <p:txBody>
          <a:bodyPr wrap="square" lIns="0" tIns="0" rIns="0" bIns="0" rtlCol="0" anchor="t"/>
          <a:lstStyle/>
          <a:p>
            <a:pPr algn="l" indent="0" marL="0">
              <a:lnSpc>
                <a:spcPts val="4150"/>
              </a:lnSpc>
              <a:buNone/>
            </a:pPr>
            <a:r>
              <a:rPr lang="en-US" sz="3350" b="1" dirty="0">
                <a:solidFill>
                  <a:srgbClr val="000000"/>
                </a:solidFill>
                <a:latin typeface="Inter Bold" pitchFamily="34" charset="0"/>
                <a:ea typeface="Inter Bold" pitchFamily="34" charset="-122"/>
                <a:cs typeface="Inter Bold" pitchFamily="34" charset="-120"/>
              </a:rPr>
              <a:t>Your medical history travels with you—secure, accessible, and ready when you need it.</a:t>
            </a:r>
            <a:endParaRPr lang="en-US" sz="3350" dirty="0"/>
          </a:p>
        </p:txBody>
      </p:sp>
      <p:pic>
        <p:nvPicPr>
          <p:cNvPr id="4" name="Image 0" descr="preencoded.png">    </p:cNvPr>
          <p:cNvPicPr>
            <a:picLocks noChangeAspect="1"/>
          </p:cNvPicPr>
          <p:nvPr/>
        </p:nvPicPr>
        <p:blipFill>
          <a:blip r:embed="rId1"/>
          <a:stretch>
            <a:fillRect/>
          </a:stretch>
        </p:blipFill>
        <p:spPr>
          <a:xfrm>
            <a:off x="7473315" y="1049179"/>
            <a:ext cx="6592610" cy="6592610"/>
          </a:xfrm>
          <a:prstGeom prst="rect">
            <a:avLst/>
          </a:prstGeom>
        </p:spPr>
      </p:pic>
      <p:sp>
        <p:nvSpPr>
          <p:cNvPr id="5" name="Text 2"/>
          <p:cNvSpPr/>
          <p:nvPr/>
        </p:nvSpPr>
        <p:spPr>
          <a:xfrm>
            <a:off x="572095" y="7919442"/>
            <a:ext cx="13486209" cy="395049"/>
          </a:xfrm>
          <a:prstGeom prst="rect">
            <a:avLst/>
          </a:prstGeom>
          <a:noFill/>
          <a:ln/>
        </p:spPr>
        <p:txBody>
          <a:bodyPr wrap="squar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Mediband is more than just an application; it's a paradigm shift in how we experience healthcare. We are building a future where administrative burdens are replaced with seamless efficiency, where critical information is instantly available, and where patients feel empowered and prioritized.</a:t>
            </a:r>
            <a:endParaRPr lang="en-US" sz="950" dirty="0"/>
          </a:p>
        </p:txBody>
      </p:sp>
      <p:sp>
        <p:nvSpPr>
          <p:cNvPr id="6" name="Text 3"/>
          <p:cNvSpPr/>
          <p:nvPr/>
        </p:nvSpPr>
        <p:spPr>
          <a:xfrm>
            <a:off x="572095" y="8453318"/>
            <a:ext cx="13486209" cy="395049"/>
          </a:xfrm>
          <a:prstGeom prst="rect">
            <a:avLst/>
          </a:prstGeom>
          <a:noFill/>
          <a:ln/>
        </p:spPr>
        <p:txBody>
          <a:bodyPr wrap="squar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The journey to transform healthcare is ambitious, but with Mediband, we are making it a tangible reality, one QR code, one seamless interaction at a time. We invite hospital administrators, healthcare IT decision-makers, and investors in digital health to partner with us.</a:t>
            </a:r>
            <a:endParaRPr lang="en-US" sz="950" dirty="0"/>
          </a:p>
        </p:txBody>
      </p:sp>
      <p:sp>
        <p:nvSpPr>
          <p:cNvPr id="7" name="Text 4"/>
          <p:cNvSpPr/>
          <p:nvPr/>
        </p:nvSpPr>
        <p:spPr>
          <a:xfrm>
            <a:off x="757238" y="9172337"/>
            <a:ext cx="13301067" cy="617220"/>
          </a:xfrm>
          <a:prstGeom prst="rect">
            <a:avLst/>
          </a:prstGeom>
          <a:noFill/>
          <a:ln/>
        </p:spPr>
        <p:txBody>
          <a:bodyPr wrap="square" lIns="0" tIns="0" rIns="0" bIns="0" rtlCol="0" anchor="t"/>
          <a:lstStyle/>
          <a:p>
            <a:pPr algn="l" indent="0" marL="0">
              <a:lnSpc>
                <a:spcPts val="2400"/>
              </a:lnSpc>
              <a:buNone/>
            </a:pPr>
            <a:r>
              <a:rPr lang="en-US" sz="1900" b="1" dirty="0">
                <a:solidFill>
                  <a:srgbClr val="000000"/>
                </a:solidFill>
                <a:latin typeface="Inter Bold" pitchFamily="34" charset="0"/>
                <a:ea typeface="Inter Bold" pitchFamily="34" charset="-122"/>
                <a:cs typeface="Inter Bold" pitchFamily="34" charset="-120"/>
              </a:rPr>
              <a:t>"Let's bring healthcare into the digital age, making it fast, accurate, and accessible for everyone. Connect with Mediband today to schedule a live demonstration and explore partnership opportunities."</a:t>
            </a:r>
            <a:endParaRPr lang="en-US" sz="1900" dirty="0"/>
          </a:p>
        </p:txBody>
      </p:sp>
      <p:sp>
        <p:nvSpPr>
          <p:cNvPr id="8" name="Shape 5"/>
          <p:cNvSpPr/>
          <p:nvPr/>
        </p:nvSpPr>
        <p:spPr>
          <a:xfrm>
            <a:off x="572095" y="8987195"/>
            <a:ext cx="15240" cy="987504"/>
          </a:xfrm>
          <a:prstGeom prst="rect">
            <a:avLst/>
          </a:prstGeom>
          <a:solidFill>
            <a:srgbClr val="4950BC"/>
          </a:solidFill>
          <a:ln/>
        </p:spPr>
      </p:sp>
      <p:pic>
        <p:nvPicPr>
          <p:cNvPr id="9" name="Image 1" descr="preencoded.png">
            <a:hlinkClick r:id="rId3" tooltip=""/>
          </p:cNvPr>
          <p:cNvPicPr>
            <a:picLocks noChangeAspect="1"/>
          </p:cNvPicPr>
          <p:nvPr/>
        </p:nvPicPr>
        <p:blipFill>
          <a:blip r:embed="rId2"/>
          <a:stretch>
            <a:fillRect/>
          </a:stretch>
        </p:blipFill>
        <p:spPr>
          <a:xfrm>
            <a:off x="572095" y="10113526"/>
            <a:ext cx="1286232" cy="339447"/>
          </a:xfrm>
          <a:prstGeom prst="rect">
            <a:avLst/>
          </a:prstGeom>
        </p:spPr>
      </p:pic>
      <p:pic>
        <p:nvPicPr>
          <p:cNvPr id="10" name="Image 2" descr="preencoded.png">
            <a:hlinkClick r:id="rId5" tooltip=""/>
          </p:cNvPr>
          <p:cNvPicPr>
            <a:picLocks noChangeAspect="1"/>
          </p:cNvPicPr>
          <p:nvPr/>
        </p:nvPicPr>
        <p:blipFill>
          <a:blip r:embed="rId4"/>
          <a:stretch>
            <a:fillRect/>
          </a:stretch>
        </p:blipFill>
        <p:spPr>
          <a:xfrm>
            <a:off x="1920002" y="10113526"/>
            <a:ext cx="908209" cy="33944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72095" y="678894"/>
            <a:ext cx="11579781" cy="491133"/>
          </a:xfrm>
          <a:prstGeom prst="rect">
            <a:avLst/>
          </a:prstGeom>
          <a:noFill/>
          <a:ln/>
        </p:spPr>
        <p:txBody>
          <a:bodyPr wrap="none" lIns="0" tIns="0" rIns="0" bIns="0" rtlCol="0" anchor="t"/>
          <a:lstStyle/>
          <a:p>
            <a:pPr algn="l" indent="0" marL="0">
              <a:lnSpc>
                <a:spcPts val="3850"/>
              </a:lnSpc>
              <a:buNone/>
            </a:pPr>
            <a:r>
              <a:rPr lang="en-US" sz="3050" b="1" dirty="0">
                <a:solidFill>
                  <a:srgbClr val="000000"/>
                </a:solidFill>
                <a:latin typeface="Inter Bold" pitchFamily="34" charset="0"/>
                <a:ea typeface="Inter Bold" pitchFamily="34" charset="-122"/>
                <a:cs typeface="Inter Bold" pitchFamily="34" charset="-120"/>
              </a:rPr>
              <a:t>The Current Healthcare Hurdle: Time, Errors, and Frustration</a:t>
            </a:r>
            <a:endParaRPr lang="en-US" sz="3050" dirty="0"/>
          </a:p>
        </p:txBody>
      </p:sp>
      <p:sp>
        <p:nvSpPr>
          <p:cNvPr id="3" name="Text 1"/>
          <p:cNvSpPr/>
          <p:nvPr/>
        </p:nvSpPr>
        <p:spPr>
          <a:xfrm>
            <a:off x="572095" y="1546979"/>
            <a:ext cx="6551414" cy="1257300"/>
          </a:xfrm>
          <a:prstGeom prst="rect">
            <a:avLst/>
          </a:prstGeom>
          <a:noFill/>
          <a:ln/>
        </p:spPr>
        <p:txBody>
          <a:bodyPr wrap="square" lIns="0" tIns="0" rIns="0" bIns="0" rtlCol="0" anchor="t"/>
          <a:lstStyle/>
          <a:p>
            <a:pPr algn="l" indent="0" marL="0">
              <a:lnSpc>
                <a:spcPts val="1950"/>
              </a:lnSpc>
              <a:buNone/>
            </a:pPr>
            <a:r>
              <a:rPr lang="en-US" sz="1200" dirty="0">
                <a:solidFill>
                  <a:srgbClr val="272525"/>
                </a:solidFill>
                <a:latin typeface="Inter" pitchFamily="34" charset="0"/>
                <a:ea typeface="Inter" pitchFamily="34" charset="-122"/>
                <a:cs typeface="Inter" pitchFamily="34" charset="-120"/>
              </a:rPr>
              <a:t>Imagine walking into a hospital only to be met with a daunting stack of paperwork, forcing you to repeatedly fill out the same information you’ve provided countless times before. This isn't just an inconvenience; it's a fundamental flaw in the patient journey. Every hospital visit today is burdened by inefficient processes that lead to frustration for patients and staff alike.</a:t>
            </a:r>
            <a:endParaRPr lang="en-US" sz="1200" dirty="0"/>
          </a:p>
        </p:txBody>
      </p:sp>
      <p:sp>
        <p:nvSpPr>
          <p:cNvPr id="4" name="Text 2"/>
          <p:cNvSpPr/>
          <p:nvPr/>
        </p:nvSpPr>
        <p:spPr>
          <a:xfrm>
            <a:off x="572095" y="2945606"/>
            <a:ext cx="6551414" cy="1257300"/>
          </a:xfrm>
          <a:prstGeom prst="rect">
            <a:avLst/>
          </a:prstGeom>
          <a:noFill/>
          <a:ln/>
        </p:spPr>
        <p:txBody>
          <a:bodyPr wrap="square" lIns="0" tIns="0" rIns="0" bIns="0" rtlCol="0" anchor="t"/>
          <a:lstStyle/>
          <a:p>
            <a:pPr algn="l" indent="0" marL="0">
              <a:lnSpc>
                <a:spcPts val="1950"/>
              </a:lnSpc>
              <a:buNone/>
            </a:pPr>
            <a:r>
              <a:rPr lang="en-US" sz="1200" dirty="0">
                <a:solidFill>
                  <a:srgbClr val="272525"/>
                </a:solidFill>
                <a:latin typeface="Inter" pitchFamily="34" charset="0"/>
                <a:ea typeface="Inter" pitchFamily="34" charset="-122"/>
                <a:cs typeface="Inter" pitchFamily="34" charset="-120"/>
              </a:rPr>
              <a:t>Patients endure long lines and tedious forms, wasting precious time and effort that could be spent on actual care. For healthcare providers, the reliance on paper records is a constant source of errors, lost information, and critical delays. This outdated system often prevents doctors and nurses from accessing immediate, accurate medical histories, which directly impacts the speed and quality of care.</a:t>
            </a:r>
            <a:endParaRPr lang="en-US" sz="1200" dirty="0"/>
          </a:p>
        </p:txBody>
      </p:sp>
      <p:pic>
        <p:nvPicPr>
          <p:cNvPr id="5" name="Image 0" descr="preencoded.png">    </p:cNvPr>
          <p:cNvPicPr>
            <a:picLocks noChangeAspect="1"/>
          </p:cNvPicPr>
          <p:nvPr/>
        </p:nvPicPr>
        <p:blipFill>
          <a:blip r:embed="rId1"/>
          <a:stretch>
            <a:fillRect/>
          </a:stretch>
        </p:blipFill>
        <p:spPr>
          <a:xfrm>
            <a:off x="7514511" y="1582341"/>
            <a:ext cx="392787" cy="392787"/>
          </a:xfrm>
          <a:prstGeom prst="rect">
            <a:avLst/>
          </a:prstGeom>
        </p:spPr>
      </p:pic>
      <p:sp>
        <p:nvSpPr>
          <p:cNvPr id="6" name="Text 3"/>
          <p:cNvSpPr/>
          <p:nvPr/>
        </p:nvSpPr>
        <p:spPr>
          <a:xfrm>
            <a:off x="7514511" y="2171462"/>
            <a:ext cx="1964412" cy="245507"/>
          </a:xfrm>
          <a:prstGeom prst="rect">
            <a:avLst/>
          </a:prstGeom>
          <a:noFill/>
          <a:ln/>
        </p:spPr>
        <p:txBody>
          <a:bodyPr wrap="none" lIns="0" tIns="0" rIns="0" bIns="0" rtlCol="0" anchor="t"/>
          <a:lstStyle/>
          <a:p>
            <a:pPr algn="l" indent="0" marL="0">
              <a:lnSpc>
                <a:spcPts val="1900"/>
              </a:lnSpc>
              <a:buNone/>
            </a:pPr>
            <a:r>
              <a:rPr lang="en-US" sz="1500" b="1" dirty="0">
                <a:solidFill>
                  <a:srgbClr val="272525"/>
                </a:solidFill>
                <a:latin typeface="Inter Bold" pitchFamily="34" charset="0"/>
                <a:ea typeface="Inter Bold" pitchFamily="34" charset="-122"/>
                <a:cs typeface="Inter Bold" pitchFamily="34" charset="-120"/>
              </a:rPr>
              <a:t>Wasted Time</a:t>
            </a:r>
            <a:endParaRPr lang="en-US" sz="1500" dirty="0"/>
          </a:p>
        </p:txBody>
      </p:sp>
      <p:sp>
        <p:nvSpPr>
          <p:cNvPr id="7" name="Text 4"/>
          <p:cNvSpPr/>
          <p:nvPr/>
        </p:nvSpPr>
        <p:spPr>
          <a:xfrm>
            <a:off x="7514511" y="2574012"/>
            <a:ext cx="6551414" cy="251460"/>
          </a:xfrm>
          <a:prstGeom prst="rect">
            <a:avLst/>
          </a:prstGeom>
          <a:noFill/>
          <a:ln/>
        </p:spPr>
        <p:txBody>
          <a:bodyPr wrap="none" lIns="0" tIns="0" rIns="0" bIns="0" rtlCol="0" anchor="t"/>
          <a:lstStyle/>
          <a:p>
            <a:pPr algn="l" indent="0" marL="0">
              <a:lnSpc>
                <a:spcPts val="1950"/>
              </a:lnSpc>
              <a:buNone/>
            </a:pPr>
            <a:r>
              <a:rPr lang="en-US" sz="1200" dirty="0">
                <a:solidFill>
                  <a:srgbClr val="272525"/>
                </a:solidFill>
                <a:latin typeface="Inter" pitchFamily="34" charset="0"/>
                <a:ea typeface="Inter" pitchFamily="34" charset="-122"/>
                <a:cs typeface="Inter" pitchFamily="34" charset="-120"/>
              </a:rPr>
              <a:t>Long queues and repetitive data entry</a:t>
            </a:r>
            <a:endParaRPr lang="en-US" sz="1200" dirty="0"/>
          </a:p>
        </p:txBody>
      </p:sp>
      <p:pic>
        <p:nvPicPr>
          <p:cNvPr id="8" name="Image 1" descr="preencoded.png">    </p:cNvPr>
          <p:cNvPicPr>
            <a:picLocks noChangeAspect="1"/>
          </p:cNvPicPr>
          <p:nvPr/>
        </p:nvPicPr>
        <p:blipFill>
          <a:blip r:embed="rId2"/>
          <a:stretch>
            <a:fillRect/>
          </a:stretch>
        </p:blipFill>
        <p:spPr>
          <a:xfrm>
            <a:off x="7514511" y="3139678"/>
            <a:ext cx="392787" cy="392787"/>
          </a:xfrm>
          <a:prstGeom prst="rect">
            <a:avLst/>
          </a:prstGeom>
        </p:spPr>
      </p:pic>
      <p:sp>
        <p:nvSpPr>
          <p:cNvPr id="9" name="Text 5"/>
          <p:cNvSpPr/>
          <p:nvPr/>
        </p:nvSpPr>
        <p:spPr>
          <a:xfrm>
            <a:off x="7514511" y="3728799"/>
            <a:ext cx="1964412" cy="245507"/>
          </a:xfrm>
          <a:prstGeom prst="rect">
            <a:avLst/>
          </a:prstGeom>
          <a:noFill/>
          <a:ln/>
        </p:spPr>
        <p:txBody>
          <a:bodyPr wrap="none" lIns="0" tIns="0" rIns="0" bIns="0" rtlCol="0" anchor="t"/>
          <a:lstStyle/>
          <a:p>
            <a:pPr algn="l" indent="0" marL="0">
              <a:lnSpc>
                <a:spcPts val="1900"/>
              </a:lnSpc>
              <a:buNone/>
            </a:pPr>
            <a:r>
              <a:rPr lang="en-US" sz="1500" b="1" dirty="0">
                <a:solidFill>
                  <a:srgbClr val="272525"/>
                </a:solidFill>
                <a:latin typeface="Inter Bold" pitchFamily="34" charset="0"/>
                <a:ea typeface="Inter Bold" pitchFamily="34" charset="-122"/>
                <a:cs typeface="Inter Bold" pitchFamily="34" charset="-120"/>
              </a:rPr>
              <a:t>Prone to Errors</a:t>
            </a:r>
            <a:endParaRPr lang="en-US" sz="1500" dirty="0"/>
          </a:p>
        </p:txBody>
      </p:sp>
      <p:sp>
        <p:nvSpPr>
          <p:cNvPr id="10" name="Text 6"/>
          <p:cNvSpPr/>
          <p:nvPr/>
        </p:nvSpPr>
        <p:spPr>
          <a:xfrm>
            <a:off x="7514511" y="4131350"/>
            <a:ext cx="6551414" cy="251460"/>
          </a:xfrm>
          <a:prstGeom prst="rect">
            <a:avLst/>
          </a:prstGeom>
          <a:noFill/>
          <a:ln/>
        </p:spPr>
        <p:txBody>
          <a:bodyPr wrap="none" lIns="0" tIns="0" rIns="0" bIns="0" rtlCol="0" anchor="t"/>
          <a:lstStyle/>
          <a:p>
            <a:pPr algn="l" indent="0" marL="0">
              <a:lnSpc>
                <a:spcPts val="1950"/>
              </a:lnSpc>
              <a:buNone/>
            </a:pPr>
            <a:r>
              <a:rPr lang="en-US" sz="1200" dirty="0">
                <a:solidFill>
                  <a:srgbClr val="272525"/>
                </a:solidFill>
                <a:latin typeface="Inter" pitchFamily="34" charset="0"/>
                <a:ea typeface="Inter" pitchFamily="34" charset="-122"/>
                <a:cs typeface="Inter" pitchFamily="34" charset="-120"/>
              </a:rPr>
              <a:t>Manual processes lead to inaccuracies and loss</a:t>
            </a:r>
            <a:endParaRPr lang="en-US" sz="1200" dirty="0"/>
          </a:p>
        </p:txBody>
      </p:sp>
      <p:pic>
        <p:nvPicPr>
          <p:cNvPr id="11" name="Image 2" descr="preencoded.png">    </p:cNvPr>
          <p:cNvPicPr>
            <a:picLocks noChangeAspect="1"/>
          </p:cNvPicPr>
          <p:nvPr/>
        </p:nvPicPr>
        <p:blipFill>
          <a:blip r:embed="rId3"/>
          <a:stretch>
            <a:fillRect/>
          </a:stretch>
        </p:blipFill>
        <p:spPr>
          <a:xfrm>
            <a:off x="7514511" y="4697016"/>
            <a:ext cx="392787" cy="392787"/>
          </a:xfrm>
          <a:prstGeom prst="rect">
            <a:avLst/>
          </a:prstGeom>
        </p:spPr>
      </p:pic>
      <p:sp>
        <p:nvSpPr>
          <p:cNvPr id="12" name="Text 7"/>
          <p:cNvSpPr/>
          <p:nvPr/>
        </p:nvSpPr>
        <p:spPr>
          <a:xfrm>
            <a:off x="7514511" y="5286137"/>
            <a:ext cx="1964412" cy="245507"/>
          </a:xfrm>
          <a:prstGeom prst="rect">
            <a:avLst/>
          </a:prstGeom>
          <a:noFill/>
          <a:ln/>
        </p:spPr>
        <p:txBody>
          <a:bodyPr wrap="none" lIns="0" tIns="0" rIns="0" bIns="0" rtlCol="0" anchor="t"/>
          <a:lstStyle/>
          <a:p>
            <a:pPr algn="l" indent="0" marL="0">
              <a:lnSpc>
                <a:spcPts val="1900"/>
              </a:lnSpc>
              <a:buNone/>
            </a:pPr>
            <a:r>
              <a:rPr lang="en-US" sz="1500" b="1" dirty="0">
                <a:solidFill>
                  <a:srgbClr val="272525"/>
                </a:solidFill>
                <a:latin typeface="Inter Bold" pitchFamily="34" charset="0"/>
                <a:ea typeface="Inter Bold" pitchFamily="34" charset="-122"/>
                <a:cs typeface="Inter Bold" pitchFamily="34" charset="-120"/>
              </a:rPr>
              <a:t>Lack of Access</a:t>
            </a:r>
            <a:endParaRPr lang="en-US" sz="1500" dirty="0"/>
          </a:p>
        </p:txBody>
      </p:sp>
      <p:sp>
        <p:nvSpPr>
          <p:cNvPr id="13" name="Text 8"/>
          <p:cNvSpPr/>
          <p:nvPr/>
        </p:nvSpPr>
        <p:spPr>
          <a:xfrm>
            <a:off x="7514511" y="5688687"/>
            <a:ext cx="6551414" cy="251460"/>
          </a:xfrm>
          <a:prstGeom prst="rect">
            <a:avLst/>
          </a:prstGeom>
          <a:noFill/>
          <a:ln/>
        </p:spPr>
        <p:txBody>
          <a:bodyPr wrap="none" lIns="0" tIns="0" rIns="0" bIns="0" rtlCol="0" anchor="t"/>
          <a:lstStyle/>
          <a:p>
            <a:pPr algn="l" indent="0" marL="0">
              <a:lnSpc>
                <a:spcPts val="1950"/>
              </a:lnSpc>
              <a:buNone/>
            </a:pPr>
            <a:r>
              <a:rPr lang="en-US" sz="1200" dirty="0">
                <a:solidFill>
                  <a:srgbClr val="272525"/>
                </a:solidFill>
                <a:latin typeface="Inter" pitchFamily="34" charset="0"/>
                <a:ea typeface="Inter" pitchFamily="34" charset="-122"/>
                <a:cs typeface="Inter" pitchFamily="34" charset="-120"/>
              </a:rPr>
              <a:t>Slow, fragmented medical history retrieval</a:t>
            </a:r>
            <a:endParaRPr lang="en-US" sz="1200" dirty="0"/>
          </a:p>
        </p:txBody>
      </p:sp>
      <p:sp>
        <p:nvSpPr>
          <p:cNvPr id="14" name="Text 9"/>
          <p:cNvSpPr/>
          <p:nvPr/>
        </p:nvSpPr>
        <p:spPr>
          <a:xfrm>
            <a:off x="807720" y="6529149"/>
            <a:ext cx="13250585" cy="785813"/>
          </a:xfrm>
          <a:prstGeom prst="rect">
            <a:avLst/>
          </a:prstGeom>
          <a:noFill/>
          <a:ln/>
        </p:spPr>
        <p:txBody>
          <a:bodyPr wrap="square" lIns="0" tIns="0" rIns="0" bIns="0" rtlCol="0" anchor="t"/>
          <a:lstStyle/>
          <a:p>
            <a:pPr algn="l" indent="0" marL="0">
              <a:lnSpc>
                <a:spcPts val="3050"/>
              </a:lnSpc>
              <a:buNone/>
            </a:pPr>
            <a:r>
              <a:rPr lang="en-US" sz="2450" b="1" dirty="0">
                <a:solidFill>
                  <a:srgbClr val="000000"/>
                </a:solidFill>
                <a:latin typeface="Inter Bold" pitchFamily="34" charset="0"/>
                <a:ea typeface="Inter Bold" pitchFamily="34" charset="-122"/>
                <a:cs typeface="Inter Bold" pitchFamily="34" charset="-120"/>
              </a:rPr>
              <a:t>"Patients deserve a seamless, fast, and accurate way to manage their health information. The current system fails them."</a:t>
            </a:r>
            <a:endParaRPr lang="en-US" sz="2450" dirty="0"/>
          </a:p>
        </p:txBody>
      </p:sp>
      <p:sp>
        <p:nvSpPr>
          <p:cNvPr id="15" name="Shape 10"/>
          <p:cNvSpPr/>
          <p:nvPr/>
        </p:nvSpPr>
        <p:spPr>
          <a:xfrm>
            <a:off x="572095" y="6293525"/>
            <a:ext cx="22860" cy="1257062"/>
          </a:xfrm>
          <a:prstGeom prst="rect">
            <a:avLst/>
          </a:prstGeom>
          <a:solidFill>
            <a:srgbClr val="4950BC"/>
          </a:solidFill>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53534" y="698659"/>
            <a:ext cx="12847558" cy="583525"/>
          </a:xfrm>
          <a:prstGeom prst="rect">
            <a:avLst/>
          </a:prstGeom>
          <a:noFill/>
          <a:ln/>
        </p:spPr>
        <p:txBody>
          <a:bodyPr wrap="none" lIns="0" tIns="0" rIns="0" bIns="0" rtlCol="0" anchor="t"/>
          <a:lstStyle/>
          <a:p>
            <a:pPr algn="l" indent="0" marL="0">
              <a:lnSpc>
                <a:spcPts val="4550"/>
              </a:lnSpc>
              <a:buNone/>
            </a:pPr>
            <a:r>
              <a:rPr lang="en-US" sz="3650" b="1" dirty="0">
                <a:solidFill>
                  <a:srgbClr val="000000"/>
                </a:solidFill>
                <a:latin typeface="Inter Bold" pitchFamily="34" charset="0"/>
                <a:ea typeface="Inter Bold" pitchFamily="34" charset="-122"/>
                <a:cs typeface="Inter Bold" pitchFamily="34" charset="-120"/>
              </a:rPr>
              <a:t>Mediband: Your Seamless Digital Healthcare Companion</a:t>
            </a:r>
            <a:endParaRPr lang="en-US" sz="3650" dirty="0"/>
          </a:p>
        </p:txBody>
      </p:sp>
      <p:sp>
        <p:nvSpPr>
          <p:cNvPr id="3" name="Text 1"/>
          <p:cNvSpPr/>
          <p:nvPr/>
        </p:nvSpPr>
        <p:spPr>
          <a:xfrm>
            <a:off x="653534" y="1655564"/>
            <a:ext cx="13323332" cy="1194435"/>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Mediband is the transformative solution that bridges the gap between patient needs and hospital efficiency. At its core, Mediband is a sophisticated web application designed to revolutionize the patient intake process. Upon registration, patients securely store their essential medical data within our platform. When visiting a hospital, Mediband intelligently pre-fills all necessary forms, eliminating the need for repetitive, time-consuming manual entry.</a:t>
            </a:r>
            <a:endParaRPr lang="en-US" sz="1450" dirty="0"/>
          </a:p>
        </p:txBody>
      </p:sp>
      <p:sp>
        <p:nvSpPr>
          <p:cNvPr id="4" name="Text 2"/>
          <p:cNvSpPr/>
          <p:nvPr/>
        </p:nvSpPr>
        <p:spPr>
          <a:xfrm>
            <a:off x="653534" y="3060025"/>
            <a:ext cx="13323332" cy="895826"/>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Each patient receives a unique, scannable QR code, serving as their digital key to instant verification and rapid access to their pre-filled forms. Furthermore, patients can easily download a PDF of their completed forms and prescriptions, facilitating effortless sharing with doctors, specialists, or pharmacies. This immediate access to accurate, portable information vastly improves communication and care coordination.</a:t>
            </a:r>
            <a:endParaRPr lang="en-US" sz="1450" dirty="0"/>
          </a:p>
        </p:txBody>
      </p:sp>
      <p:sp>
        <p:nvSpPr>
          <p:cNvPr id="5" name="Text 3"/>
          <p:cNvSpPr/>
          <p:nvPr/>
        </p:nvSpPr>
        <p:spPr>
          <a:xfrm>
            <a:off x="653534" y="4165878"/>
            <a:ext cx="13323332" cy="1194435"/>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Looking ahead, Mediband envisions a future with integrated NFC (Near Field Communication) technology. This advancement will allow patients to carry all their critical health information—including medical history, active prescriptions, and medication lists—on a tiny, secure wearable device or card. This futuristic yet tangible application promises instant, secure, and truly portable access to personal health data, making medical information as accessible as a tap.</a:t>
            </a:r>
            <a:endParaRPr lang="en-US" sz="1450" dirty="0"/>
          </a:p>
        </p:txBody>
      </p:sp>
      <p:sp>
        <p:nvSpPr>
          <p:cNvPr id="6" name="Text 4"/>
          <p:cNvSpPr/>
          <p:nvPr/>
        </p:nvSpPr>
        <p:spPr>
          <a:xfrm>
            <a:off x="933569" y="5850374"/>
            <a:ext cx="13043297" cy="1400532"/>
          </a:xfrm>
          <a:prstGeom prst="rect">
            <a:avLst/>
          </a:prstGeom>
          <a:noFill/>
          <a:ln/>
        </p:spPr>
        <p:txBody>
          <a:bodyPr wrap="square" lIns="0" tIns="0" rIns="0" bIns="0" rtlCol="0" anchor="t"/>
          <a:lstStyle/>
          <a:p>
            <a:pPr algn="l" indent="0" marL="0">
              <a:lnSpc>
                <a:spcPts val="3650"/>
              </a:lnSpc>
              <a:buNone/>
            </a:pPr>
            <a:r>
              <a:rPr lang="en-US" sz="2900" b="1" dirty="0">
                <a:solidFill>
                  <a:srgbClr val="000000"/>
                </a:solidFill>
                <a:latin typeface="Inter Bold" pitchFamily="34" charset="0"/>
                <a:ea typeface="Inter Bold" pitchFamily="34" charset="-122"/>
                <a:cs typeface="Inter Bold" pitchFamily="34" charset="-120"/>
              </a:rPr>
              <a:t>"Mediband transforms hospital visits from stressful to effortless, saving time for patients and staff alike, redefining healthcare interactions for the digital age."</a:t>
            </a:r>
            <a:endParaRPr lang="en-US" sz="2900" dirty="0"/>
          </a:p>
        </p:txBody>
      </p:sp>
      <p:sp>
        <p:nvSpPr>
          <p:cNvPr id="7" name="Shape 5"/>
          <p:cNvSpPr/>
          <p:nvPr/>
        </p:nvSpPr>
        <p:spPr>
          <a:xfrm>
            <a:off x="653534" y="5570339"/>
            <a:ext cx="22860" cy="1960602"/>
          </a:xfrm>
          <a:prstGeom prst="rect">
            <a:avLst/>
          </a:prstGeom>
          <a:solidFill>
            <a:srgbClr val="4950BC"/>
          </a:solidFill>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72095" y="648057"/>
            <a:ext cx="7486888" cy="477798"/>
          </a:xfrm>
          <a:prstGeom prst="rect">
            <a:avLst/>
          </a:prstGeom>
          <a:noFill/>
          <a:ln/>
        </p:spPr>
        <p:txBody>
          <a:bodyPr wrap="none" lIns="0" tIns="0" rIns="0" bIns="0" rtlCol="0" anchor="t"/>
          <a:lstStyle/>
          <a:p>
            <a:pPr algn="l" indent="0" marL="0">
              <a:lnSpc>
                <a:spcPts val="3750"/>
              </a:lnSpc>
              <a:buNone/>
            </a:pPr>
            <a:r>
              <a:rPr lang="en-US" sz="3000" b="1" dirty="0">
                <a:solidFill>
                  <a:srgbClr val="000000"/>
                </a:solidFill>
                <a:latin typeface="Inter Bold" pitchFamily="34" charset="0"/>
                <a:ea typeface="Inter Bold" pitchFamily="34" charset="-122"/>
                <a:cs typeface="Inter Bold" pitchFamily="34" charset="-120"/>
              </a:rPr>
              <a:t>Key Features &amp; Breakthrough Innovation</a:t>
            </a:r>
            <a:endParaRPr lang="en-US" sz="3000" dirty="0"/>
          </a:p>
        </p:txBody>
      </p:sp>
      <p:sp>
        <p:nvSpPr>
          <p:cNvPr id="3" name="Shape 1"/>
          <p:cNvSpPr/>
          <p:nvPr/>
        </p:nvSpPr>
        <p:spPr>
          <a:xfrm>
            <a:off x="572095" y="1431608"/>
            <a:ext cx="13486209" cy="1171099"/>
          </a:xfrm>
          <a:prstGeom prst="roundRect">
            <a:avLst>
              <a:gd name="adj" fmla="val 5484"/>
            </a:avLst>
          </a:prstGeom>
          <a:solidFill>
            <a:srgbClr val="FFFFFF"/>
          </a:solidFill>
          <a:ln w="22860">
            <a:solidFill>
              <a:srgbClr val="C0C1D7"/>
            </a:solidFill>
            <a:prstDash val="solid"/>
          </a:ln>
        </p:spPr>
      </p:sp>
      <p:sp>
        <p:nvSpPr>
          <p:cNvPr id="4" name="Shape 2"/>
          <p:cNvSpPr/>
          <p:nvPr/>
        </p:nvSpPr>
        <p:spPr>
          <a:xfrm>
            <a:off x="594955" y="1454467"/>
            <a:ext cx="611624" cy="1125379"/>
          </a:xfrm>
          <a:prstGeom prst="roundRect">
            <a:avLst>
              <a:gd name="adj" fmla="val 6015"/>
            </a:avLst>
          </a:prstGeom>
          <a:solidFill>
            <a:srgbClr val="DADBF1"/>
          </a:solidFill>
          <a:ln/>
        </p:spPr>
      </p:sp>
      <p:sp>
        <p:nvSpPr>
          <p:cNvPr id="5" name="Text 3"/>
          <p:cNvSpPr/>
          <p:nvPr/>
        </p:nvSpPr>
        <p:spPr>
          <a:xfrm>
            <a:off x="782241" y="1873806"/>
            <a:ext cx="229314" cy="286703"/>
          </a:xfrm>
          <a:prstGeom prst="rect">
            <a:avLst/>
          </a:prstGeom>
          <a:noFill/>
          <a:ln/>
        </p:spPr>
        <p:txBody>
          <a:bodyPr wrap="none" lIns="0" tIns="0" rIns="0" bIns="0" rtlCol="0" anchor="t"/>
          <a:lstStyle/>
          <a:p>
            <a:pPr algn="l" indent="0" marL="0">
              <a:lnSpc>
                <a:spcPts val="1800"/>
              </a:lnSpc>
              <a:buNone/>
            </a:pPr>
            <a:r>
              <a:rPr lang="en-US" sz="1800" b="1" dirty="0">
                <a:solidFill>
                  <a:srgbClr val="272525"/>
                </a:solidFill>
                <a:latin typeface="Inter Bold" pitchFamily="34" charset="0"/>
                <a:ea typeface="Inter Bold" pitchFamily="34" charset="-122"/>
                <a:cs typeface="Inter Bold" pitchFamily="34" charset="-120"/>
              </a:rPr>
              <a:t>1</a:t>
            </a:r>
            <a:endParaRPr lang="en-US" sz="1800" dirty="0"/>
          </a:p>
        </p:txBody>
      </p:sp>
      <p:sp>
        <p:nvSpPr>
          <p:cNvPr id="6" name="Text 4"/>
          <p:cNvSpPr/>
          <p:nvPr/>
        </p:nvSpPr>
        <p:spPr>
          <a:xfrm>
            <a:off x="1359456" y="1607344"/>
            <a:ext cx="1944172" cy="238839"/>
          </a:xfrm>
          <a:prstGeom prst="rect">
            <a:avLst/>
          </a:prstGeom>
          <a:noFill/>
          <a:ln/>
        </p:spPr>
        <p:txBody>
          <a:bodyPr wrap="none" lIns="0" tIns="0" rIns="0" bIns="0" rtlCol="0" anchor="t"/>
          <a:lstStyle/>
          <a:p>
            <a:pPr algn="l" indent="0" marL="0">
              <a:lnSpc>
                <a:spcPts val="1850"/>
              </a:lnSpc>
              <a:buNone/>
            </a:pPr>
            <a:r>
              <a:rPr lang="en-US" sz="1500" b="1" dirty="0">
                <a:solidFill>
                  <a:srgbClr val="272525"/>
                </a:solidFill>
                <a:latin typeface="Inter Bold" pitchFamily="34" charset="0"/>
                <a:ea typeface="Inter Bold" pitchFamily="34" charset="-122"/>
                <a:cs typeface="Inter Bold" pitchFamily="34" charset="-120"/>
              </a:rPr>
              <a:t>Auto-Prefilled Forms</a:t>
            </a:r>
            <a:endParaRPr lang="en-US" sz="1500" dirty="0"/>
          </a:p>
        </p:txBody>
      </p:sp>
      <p:sp>
        <p:nvSpPr>
          <p:cNvPr id="7" name="Text 5"/>
          <p:cNvSpPr/>
          <p:nvPr/>
        </p:nvSpPr>
        <p:spPr>
          <a:xfrm>
            <a:off x="1359456" y="1937861"/>
            <a:ext cx="12675989" cy="489109"/>
          </a:xfrm>
          <a:prstGeom prst="rect">
            <a:avLst/>
          </a:prstGeom>
          <a:noFill/>
          <a:ln/>
        </p:spPr>
        <p:txBody>
          <a:bodyPr wrap="square" lIns="0" tIns="0" rIns="0" bIns="0" rtlCol="0" anchor="t"/>
          <a:lstStyle/>
          <a:p>
            <a:pPr algn="l" indent="0" marL="0">
              <a:lnSpc>
                <a:spcPts val="1900"/>
              </a:lnSpc>
              <a:buNone/>
            </a:pPr>
            <a:r>
              <a:rPr lang="en-US" sz="1200" b="1" dirty="0">
                <a:solidFill>
                  <a:srgbClr val="272525"/>
                </a:solidFill>
                <a:latin typeface="Inter" pitchFamily="34" charset="0"/>
                <a:ea typeface="Inter" pitchFamily="34" charset="-122"/>
                <a:cs typeface="Inter" pitchFamily="34" charset="-120"/>
              </a:rPr>
              <a:t>Effortless Data Entry:</a:t>
            </a:r>
            <a:pPr algn="l" indent="0" marL="0">
              <a:lnSpc>
                <a:spcPts val="1900"/>
              </a:lnSpc>
              <a:buNone/>
            </a:pPr>
            <a:r>
              <a:rPr lang="en-US" sz="1200" dirty="0">
                <a:solidFill>
                  <a:srgbClr val="272525"/>
                </a:solidFill>
                <a:latin typeface="Inter" pitchFamily="34" charset="0"/>
                <a:ea typeface="Inter" pitchFamily="34" charset="-122"/>
                <a:cs typeface="Inter" pitchFamily="34" charset="-120"/>
              </a:rPr>
              <a:t> Patients input their information once, and Mediband automatically populates all required hospital forms for subsequent visits, drastically reducing paperwork and wait times.</a:t>
            </a:r>
            <a:endParaRPr lang="en-US" sz="1200" dirty="0"/>
          </a:p>
        </p:txBody>
      </p:sp>
      <p:sp>
        <p:nvSpPr>
          <p:cNvPr id="8" name="Shape 6"/>
          <p:cNvSpPr/>
          <p:nvPr/>
        </p:nvSpPr>
        <p:spPr>
          <a:xfrm>
            <a:off x="572095" y="2755583"/>
            <a:ext cx="13486209" cy="926544"/>
          </a:xfrm>
          <a:prstGeom prst="roundRect">
            <a:avLst>
              <a:gd name="adj" fmla="val 6931"/>
            </a:avLst>
          </a:prstGeom>
          <a:solidFill>
            <a:srgbClr val="FFFFFF"/>
          </a:solidFill>
          <a:ln w="22860">
            <a:solidFill>
              <a:srgbClr val="C0C1D7"/>
            </a:solidFill>
            <a:prstDash val="solid"/>
          </a:ln>
        </p:spPr>
      </p:sp>
      <p:sp>
        <p:nvSpPr>
          <p:cNvPr id="9" name="Shape 7"/>
          <p:cNvSpPr/>
          <p:nvPr/>
        </p:nvSpPr>
        <p:spPr>
          <a:xfrm>
            <a:off x="594955" y="2778443"/>
            <a:ext cx="611624" cy="880824"/>
          </a:xfrm>
          <a:prstGeom prst="roundRect">
            <a:avLst>
              <a:gd name="adj" fmla="val 6015"/>
            </a:avLst>
          </a:prstGeom>
          <a:solidFill>
            <a:srgbClr val="DADBF1"/>
          </a:solidFill>
          <a:ln/>
        </p:spPr>
      </p:sp>
      <p:sp>
        <p:nvSpPr>
          <p:cNvPr id="10" name="Text 8"/>
          <p:cNvSpPr/>
          <p:nvPr/>
        </p:nvSpPr>
        <p:spPr>
          <a:xfrm>
            <a:off x="782241" y="3075503"/>
            <a:ext cx="229314" cy="286703"/>
          </a:xfrm>
          <a:prstGeom prst="rect">
            <a:avLst/>
          </a:prstGeom>
          <a:noFill/>
          <a:ln/>
        </p:spPr>
        <p:txBody>
          <a:bodyPr wrap="none" lIns="0" tIns="0" rIns="0" bIns="0" rtlCol="0" anchor="t"/>
          <a:lstStyle/>
          <a:p>
            <a:pPr algn="l" indent="0" marL="0">
              <a:lnSpc>
                <a:spcPts val="1800"/>
              </a:lnSpc>
              <a:buNone/>
            </a:pPr>
            <a:r>
              <a:rPr lang="en-US" sz="1800" b="1" dirty="0">
                <a:solidFill>
                  <a:srgbClr val="272525"/>
                </a:solidFill>
                <a:latin typeface="Inter Bold" pitchFamily="34" charset="0"/>
                <a:ea typeface="Inter Bold" pitchFamily="34" charset="-122"/>
                <a:cs typeface="Inter Bold" pitchFamily="34" charset="-120"/>
              </a:rPr>
              <a:t>2</a:t>
            </a:r>
            <a:endParaRPr lang="en-US" sz="1800" dirty="0"/>
          </a:p>
        </p:txBody>
      </p:sp>
      <p:sp>
        <p:nvSpPr>
          <p:cNvPr id="11" name="Text 9"/>
          <p:cNvSpPr/>
          <p:nvPr/>
        </p:nvSpPr>
        <p:spPr>
          <a:xfrm>
            <a:off x="1359456" y="2931319"/>
            <a:ext cx="1949768" cy="238839"/>
          </a:xfrm>
          <a:prstGeom prst="rect">
            <a:avLst/>
          </a:prstGeom>
          <a:noFill/>
          <a:ln/>
        </p:spPr>
        <p:txBody>
          <a:bodyPr wrap="none" lIns="0" tIns="0" rIns="0" bIns="0" rtlCol="0" anchor="t"/>
          <a:lstStyle/>
          <a:p>
            <a:pPr algn="l" indent="0" marL="0">
              <a:lnSpc>
                <a:spcPts val="1850"/>
              </a:lnSpc>
              <a:buNone/>
            </a:pPr>
            <a:r>
              <a:rPr lang="en-US" sz="1500" b="1" dirty="0">
                <a:solidFill>
                  <a:srgbClr val="272525"/>
                </a:solidFill>
                <a:latin typeface="Inter Bold" pitchFamily="34" charset="0"/>
                <a:ea typeface="Inter Bold" pitchFamily="34" charset="-122"/>
                <a:cs typeface="Inter Bold" pitchFamily="34" charset="-120"/>
              </a:rPr>
              <a:t>Scannable QR Codes</a:t>
            </a:r>
            <a:endParaRPr lang="en-US" sz="1500" dirty="0"/>
          </a:p>
        </p:txBody>
      </p:sp>
      <p:sp>
        <p:nvSpPr>
          <p:cNvPr id="12" name="Text 10"/>
          <p:cNvSpPr/>
          <p:nvPr/>
        </p:nvSpPr>
        <p:spPr>
          <a:xfrm>
            <a:off x="1359456" y="3261836"/>
            <a:ext cx="12675989" cy="244554"/>
          </a:xfrm>
          <a:prstGeom prst="rect">
            <a:avLst/>
          </a:prstGeom>
          <a:noFill/>
          <a:ln/>
        </p:spPr>
        <p:txBody>
          <a:bodyPr wrap="none" lIns="0" tIns="0" rIns="0" bIns="0" rtlCol="0" anchor="t"/>
          <a:lstStyle/>
          <a:p>
            <a:pPr algn="l" indent="0" marL="0">
              <a:lnSpc>
                <a:spcPts val="1900"/>
              </a:lnSpc>
              <a:buNone/>
            </a:pPr>
            <a:r>
              <a:rPr lang="en-US" sz="1200" b="1" dirty="0">
                <a:solidFill>
                  <a:srgbClr val="272525"/>
                </a:solidFill>
                <a:latin typeface="Inter" pitchFamily="34" charset="0"/>
                <a:ea typeface="Inter" pitchFamily="34" charset="-122"/>
                <a:cs typeface="Inter" pitchFamily="34" charset="-120"/>
              </a:rPr>
              <a:t>Instant Verification:</a:t>
            </a:r>
            <a:pPr algn="l" indent="0" marL="0">
              <a:lnSpc>
                <a:spcPts val="1900"/>
              </a:lnSpc>
              <a:buNone/>
            </a:pPr>
            <a:r>
              <a:rPr lang="en-US" sz="1200" dirty="0">
                <a:solidFill>
                  <a:srgbClr val="272525"/>
                </a:solidFill>
                <a:latin typeface="Inter" pitchFamily="34" charset="0"/>
                <a:ea typeface="Inter" pitchFamily="34" charset="-122"/>
                <a:cs typeface="Inter" pitchFamily="34" charset="-120"/>
              </a:rPr>
              <a:t> A unique QR code provides quick, secure access to a patient's pre-filled forms, enabling rapid check-ins and efficient data retrieval by staff.</a:t>
            </a:r>
            <a:endParaRPr lang="en-US" sz="1200" dirty="0"/>
          </a:p>
        </p:txBody>
      </p:sp>
      <p:sp>
        <p:nvSpPr>
          <p:cNvPr id="13" name="Shape 11"/>
          <p:cNvSpPr/>
          <p:nvPr/>
        </p:nvSpPr>
        <p:spPr>
          <a:xfrm>
            <a:off x="572095" y="3835003"/>
            <a:ext cx="13486209" cy="1171099"/>
          </a:xfrm>
          <a:prstGeom prst="roundRect">
            <a:avLst>
              <a:gd name="adj" fmla="val 5484"/>
            </a:avLst>
          </a:prstGeom>
          <a:solidFill>
            <a:srgbClr val="FFFFFF"/>
          </a:solidFill>
          <a:ln w="22860">
            <a:solidFill>
              <a:srgbClr val="C0C1D7"/>
            </a:solidFill>
            <a:prstDash val="solid"/>
          </a:ln>
        </p:spPr>
      </p:sp>
      <p:sp>
        <p:nvSpPr>
          <p:cNvPr id="14" name="Shape 12"/>
          <p:cNvSpPr/>
          <p:nvPr/>
        </p:nvSpPr>
        <p:spPr>
          <a:xfrm>
            <a:off x="594955" y="3857863"/>
            <a:ext cx="611624" cy="1125379"/>
          </a:xfrm>
          <a:prstGeom prst="roundRect">
            <a:avLst>
              <a:gd name="adj" fmla="val 6015"/>
            </a:avLst>
          </a:prstGeom>
          <a:solidFill>
            <a:srgbClr val="DADBF1"/>
          </a:solidFill>
          <a:ln/>
        </p:spPr>
      </p:sp>
      <p:sp>
        <p:nvSpPr>
          <p:cNvPr id="15" name="Text 13"/>
          <p:cNvSpPr/>
          <p:nvPr/>
        </p:nvSpPr>
        <p:spPr>
          <a:xfrm>
            <a:off x="782241" y="4277201"/>
            <a:ext cx="229314" cy="286703"/>
          </a:xfrm>
          <a:prstGeom prst="rect">
            <a:avLst/>
          </a:prstGeom>
          <a:noFill/>
          <a:ln/>
        </p:spPr>
        <p:txBody>
          <a:bodyPr wrap="none" lIns="0" tIns="0" rIns="0" bIns="0" rtlCol="0" anchor="t"/>
          <a:lstStyle/>
          <a:p>
            <a:pPr algn="l" indent="0" marL="0">
              <a:lnSpc>
                <a:spcPts val="1800"/>
              </a:lnSpc>
              <a:buNone/>
            </a:pPr>
            <a:r>
              <a:rPr lang="en-US" sz="1800" b="1" dirty="0">
                <a:solidFill>
                  <a:srgbClr val="272525"/>
                </a:solidFill>
                <a:latin typeface="Inter Bold" pitchFamily="34" charset="0"/>
                <a:ea typeface="Inter Bold" pitchFamily="34" charset="-122"/>
                <a:cs typeface="Inter Bold" pitchFamily="34" charset="-120"/>
              </a:rPr>
              <a:t>3</a:t>
            </a:r>
            <a:endParaRPr lang="en-US" sz="1800" dirty="0"/>
          </a:p>
        </p:txBody>
      </p:sp>
      <p:sp>
        <p:nvSpPr>
          <p:cNvPr id="16" name="Text 14"/>
          <p:cNvSpPr/>
          <p:nvPr/>
        </p:nvSpPr>
        <p:spPr>
          <a:xfrm>
            <a:off x="1359456" y="4010739"/>
            <a:ext cx="1911310" cy="238839"/>
          </a:xfrm>
          <a:prstGeom prst="rect">
            <a:avLst/>
          </a:prstGeom>
          <a:noFill/>
          <a:ln/>
        </p:spPr>
        <p:txBody>
          <a:bodyPr wrap="none" lIns="0" tIns="0" rIns="0" bIns="0" rtlCol="0" anchor="t"/>
          <a:lstStyle/>
          <a:p>
            <a:pPr algn="l" indent="0" marL="0">
              <a:lnSpc>
                <a:spcPts val="1850"/>
              </a:lnSpc>
              <a:buNone/>
            </a:pPr>
            <a:r>
              <a:rPr lang="en-US" sz="1500" b="1" dirty="0">
                <a:solidFill>
                  <a:srgbClr val="272525"/>
                </a:solidFill>
                <a:latin typeface="Inter Bold" pitchFamily="34" charset="0"/>
                <a:ea typeface="Inter Bold" pitchFamily="34" charset="-122"/>
                <a:cs typeface="Inter Bold" pitchFamily="34" charset="-120"/>
              </a:rPr>
              <a:t>Downloadable PDFs</a:t>
            </a:r>
            <a:endParaRPr lang="en-US" sz="1500" dirty="0"/>
          </a:p>
        </p:txBody>
      </p:sp>
      <p:sp>
        <p:nvSpPr>
          <p:cNvPr id="17" name="Text 15"/>
          <p:cNvSpPr/>
          <p:nvPr/>
        </p:nvSpPr>
        <p:spPr>
          <a:xfrm>
            <a:off x="1359456" y="4341257"/>
            <a:ext cx="12675989" cy="489109"/>
          </a:xfrm>
          <a:prstGeom prst="rect">
            <a:avLst/>
          </a:prstGeom>
          <a:noFill/>
          <a:ln/>
        </p:spPr>
        <p:txBody>
          <a:bodyPr wrap="square" lIns="0" tIns="0" rIns="0" bIns="0" rtlCol="0" anchor="t"/>
          <a:lstStyle/>
          <a:p>
            <a:pPr algn="l" indent="0" marL="0">
              <a:lnSpc>
                <a:spcPts val="1900"/>
              </a:lnSpc>
              <a:buNone/>
            </a:pPr>
            <a:r>
              <a:rPr lang="en-US" sz="1200" b="1" dirty="0">
                <a:solidFill>
                  <a:srgbClr val="272525"/>
                </a:solidFill>
                <a:latin typeface="Inter" pitchFamily="34" charset="0"/>
                <a:ea typeface="Inter" pitchFamily="34" charset="-122"/>
                <a:cs typeface="Inter" pitchFamily="34" charset="-120"/>
              </a:rPr>
              <a:t>Seamless Sharing:</a:t>
            </a:r>
            <a:pPr algn="l" indent="0" marL="0">
              <a:lnSpc>
                <a:spcPts val="1900"/>
              </a:lnSpc>
              <a:buNone/>
            </a:pPr>
            <a:r>
              <a:rPr lang="en-US" sz="1200" dirty="0">
                <a:solidFill>
                  <a:srgbClr val="272525"/>
                </a:solidFill>
                <a:latin typeface="Inter" pitchFamily="34" charset="0"/>
                <a:ea typeface="Inter" pitchFamily="34" charset="-122"/>
                <a:cs typeface="Inter" pitchFamily="34" charset="-120"/>
              </a:rPr>
              <a:t> Patients can download and share their completed forms and prescriptions as PDFs, ensuring easy communication with healthcare providers and pharmacies.</a:t>
            </a:r>
            <a:endParaRPr lang="en-US" sz="1200" dirty="0"/>
          </a:p>
        </p:txBody>
      </p:sp>
      <p:sp>
        <p:nvSpPr>
          <p:cNvPr id="18" name="Shape 16"/>
          <p:cNvSpPr/>
          <p:nvPr/>
        </p:nvSpPr>
        <p:spPr>
          <a:xfrm>
            <a:off x="572095" y="5158978"/>
            <a:ext cx="13486209" cy="926544"/>
          </a:xfrm>
          <a:prstGeom prst="roundRect">
            <a:avLst>
              <a:gd name="adj" fmla="val 6931"/>
            </a:avLst>
          </a:prstGeom>
          <a:solidFill>
            <a:srgbClr val="FFFFFF"/>
          </a:solidFill>
          <a:ln w="22860">
            <a:solidFill>
              <a:srgbClr val="C0C1D7"/>
            </a:solidFill>
            <a:prstDash val="solid"/>
          </a:ln>
        </p:spPr>
      </p:sp>
      <p:sp>
        <p:nvSpPr>
          <p:cNvPr id="19" name="Shape 17"/>
          <p:cNvSpPr/>
          <p:nvPr/>
        </p:nvSpPr>
        <p:spPr>
          <a:xfrm>
            <a:off x="594955" y="5181838"/>
            <a:ext cx="611624" cy="880824"/>
          </a:xfrm>
          <a:prstGeom prst="roundRect">
            <a:avLst>
              <a:gd name="adj" fmla="val 6015"/>
            </a:avLst>
          </a:prstGeom>
          <a:solidFill>
            <a:srgbClr val="DADBF1"/>
          </a:solidFill>
          <a:ln/>
        </p:spPr>
      </p:sp>
      <p:sp>
        <p:nvSpPr>
          <p:cNvPr id="20" name="Text 18"/>
          <p:cNvSpPr/>
          <p:nvPr/>
        </p:nvSpPr>
        <p:spPr>
          <a:xfrm>
            <a:off x="782241" y="5478899"/>
            <a:ext cx="229314" cy="286703"/>
          </a:xfrm>
          <a:prstGeom prst="rect">
            <a:avLst/>
          </a:prstGeom>
          <a:noFill/>
          <a:ln/>
        </p:spPr>
        <p:txBody>
          <a:bodyPr wrap="none" lIns="0" tIns="0" rIns="0" bIns="0" rtlCol="0" anchor="t"/>
          <a:lstStyle/>
          <a:p>
            <a:pPr algn="l" indent="0" marL="0">
              <a:lnSpc>
                <a:spcPts val="1800"/>
              </a:lnSpc>
              <a:buNone/>
            </a:pPr>
            <a:r>
              <a:rPr lang="en-US" sz="1800" b="1" dirty="0">
                <a:solidFill>
                  <a:srgbClr val="272525"/>
                </a:solidFill>
                <a:latin typeface="Inter Bold" pitchFamily="34" charset="0"/>
                <a:ea typeface="Inter Bold" pitchFamily="34" charset="-122"/>
                <a:cs typeface="Inter Bold" pitchFamily="34" charset="-120"/>
              </a:rPr>
              <a:t>4</a:t>
            </a:r>
            <a:endParaRPr lang="en-US" sz="1800" dirty="0"/>
          </a:p>
        </p:txBody>
      </p:sp>
      <p:sp>
        <p:nvSpPr>
          <p:cNvPr id="21" name="Text 19"/>
          <p:cNvSpPr/>
          <p:nvPr/>
        </p:nvSpPr>
        <p:spPr>
          <a:xfrm>
            <a:off x="1359456" y="5334714"/>
            <a:ext cx="2254806" cy="238839"/>
          </a:xfrm>
          <a:prstGeom prst="rect">
            <a:avLst/>
          </a:prstGeom>
          <a:noFill/>
          <a:ln/>
        </p:spPr>
        <p:txBody>
          <a:bodyPr wrap="none" lIns="0" tIns="0" rIns="0" bIns="0" rtlCol="0" anchor="t"/>
          <a:lstStyle/>
          <a:p>
            <a:pPr algn="l" indent="0" marL="0">
              <a:lnSpc>
                <a:spcPts val="1850"/>
              </a:lnSpc>
              <a:buNone/>
            </a:pPr>
            <a:r>
              <a:rPr lang="en-US" sz="1500" b="1" dirty="0">
                <a:solidFill>
                  <a:srgbClr val="272525"/>
                </a:solidFill>
                <a:latin typeface="Inter Bold" pitchFamily="34" charset="0"/>
                <a:ea typeface="Inter Bold" pitchFamily="34" charset="-122"/>
                <a:cs typeface="Inter Bold" pitchFamily="34" charset="-120"/>
              </a:rPr>
              <a:t>NFC Integration (Future)</a:t>
            </a:r>
            <a:endParaRPr lang="en-US" sz="1500" dirty="0"/>
          </a:p>
        </p:txBody>
      </p:sp>
      <p:sp>
        <p:nvSpPr>
          <p:cNvPr id="22" name="Text 20"/>
          <p:cNvSpPr/>
          <p:nvPr/>
        </p:nvSpPr>
        <p:spPr>
          <a:xfrm>
            <a:off x="1359456" y="5665232"/>
            <a:ext cx="12675989" cy="244554"/>
          </a:xfrm>
          <a:prstGeom prst="rect">
            <a:avLst/>
          </a:prstGeom>
          <a:noFill/>
          <a:ln/>
        </p:spPr>
        <p:txBody>
          <a:bodyPr wrap="none" lIns="0" tIns="0" rIns="0" bIns="0" rtlCol="0" anchor="t"/>
          <a:lstStyle/>
          <a:p>
            <a:pPr algn="l" indent="0" marL="0">
              <a:lnSpc>
                <a:spcPts val="1900"/>
              </a:lnSpc>
              <a:buNone/>
            </a:pPr>
            <a:r>
              <a:rPr lang="en-US" sz="1200" b="1" dirty="0">
                <a:solidFill>
                  <a:srgbClr val="272525"/>
                </a:solidFill>
                <a:latin typeface="Inter" pitchFamily="34" charset="0"/>
                <a:ea typeface="Inter" pitchFamily="34" charset="-122"/>
                <a:cs typeface="Inter" pitchFamily="34" charset="-120"/>
              </a:rPr>
              <a:t>Health Info at Your Fingertips:</a:t>
            </a:r>
            <a:pPr algn="l" indent="0" marL="0">
              <a:lnSpc>
                <a:spcPts val="1900"/>
              </a:lnSpc>
              <a:buNone/>
            </a:pPr>
            <a:r>
              <a:rPr lang="en-US" sz="1200" dirty="0">
                <a:solidFill>
                  <a:srgbClr val="272525"/>
                </a:solidFill>
                <a:latin typeface="Inter" pitchFamily="34" charset="0"/>
                <a:ea typeface="Inter" pitchFamily="34" charset="-122"/>
                <a:cs typeface="Inter" pitchFamily="34" charset="-120"/>
              </a:rPr>
              <a:t> Upcoming NFC capability allows patients to carry all vital health data on a secure wearable or card, offering instant, portable access.</a:t>
            </a:r>
            <a:endParaRPr lang="en-US" sz="1200" dirty="0"/>
          </a:p>
        </p:txBody>
      </p:sp>
      <p:sp>
        <p:nvSpPr>
          <p:cNvPr id="23" name="Shape 21"/>
          <p:cNvSpPr/>
          <p:nvPr/>
        </p:nvSpPr>
        <p:spPr>
          <a:xfrm>
            <a:off x="572095" y="6238399"/>
            <a:ext cx="13486209" cy="926544"/>
          </a:xfrm>
          <a:prstGeom prst="roundRect">
            <a:avLst>
              <a:gd name="adj" fmla="val 6931"/>
            </a:avLst>
          </a:prstGeom>
          <a:solidFill>
            <a:srgbClr val="FFFFFF"/>
          </a:solidFill>
          <a:ln w="22860">
            <a:solidFill>
              <a:srgbClr val="C0C1D7"/>
            </a:solidFill>
            <a:prstDash val="solid"/>
          </a:ln>
        </p:spPr>
      </p:sp>
      <p:sp>
        <p:nvSpPr>
          <p:cNvPr id="24" name="Shape 22"/>
          <p:cNvSpPr/>
          <p:nvPr/>
        </p:nvSpPr>
        <p:spPr>
          <a:xfrm>
            <a:off x="594955" y="6261259"/>
            <a:ext cx="611624" cy="880824"/>
          </a:xfrm>
          <a:prstGeom prst="roundRect">
            <a:avLst>
              <a:gd name="adj" fmla="val 6015"/>
            </a:avLst>
          </a:prstGeom>
          <a:solidFill>
            <a:srgbClr val="DADBF1"/>
          </a:solidFill>
          <a:ln/>
        </p:spPr>
      </p:sp>
      <p:sp>
        <p:nvSpPr>
          <p:cNvPr id="25" name="Text 23"/>
          <p:cNvSpPr/>
          <p:nvPr/>
        </p:nvSpPr>
        <p:spPr>
          <a:xfrm>
            <a:off x="782241" y="6558320"/>
            <a:ext cx="229314" cy="286703"/>
          </a:xfrm>
          <a:prstGeom prst="rect">
            <a:avLst/>
          </a:prstGeom>
          <a:noFill/>
          <a:ln/>
        </p:spPr>
        <p:txBody>
          <a:bodyPr wrap="none" lIns="0" tIns="0" rIns="0" bIns="0" rtlCol="0" anchor="t"/>
          <a:lstStyle/>
          <a:p>
            <a:pPr algn="l" indent="0" marL="0">
              <a:lnSpc>
                <a:spcPts val="1800"/>
              </a:lnSpc>
              <a:buNone/>
            </a:pPr>
            <a:r>
              <a:rPr lang="en-US" sz="1800" b="1" dirty="0">
                <a:solidFill>
                  <a:srgbClr val="272525"/>
                </a:solidFill>
                <a:latin typeface="Inter Bold" pitchFamily="34" charset="0"/>
                <a:ea typeface="Inter Bold" pitchFamily="34" charset="-122"/>
                <a:cs typeface="Inter Bold" pitchFamily="34" charset="-120"/>
              </a:rPr>
              <a:t>5</a:t>
            </a:r>
            <a:endParaRPr lang="en-US" sz="1800" dirty="0"/>
          </a:p>
        </p:txBody>
      </p:sp>
      <p:sp>
        <p:nvSpPr>
          <p:cNvPr id="26" name="Text 24"/>
          <p:cNvSpPr/>
          <p:nvPr/>
        </p:nvSpPr>
        <p:spPr>
          <a:xfrm>
            <a:off x="1359456" y="6414135"/>
            <a:ext cx="2125861" cy="238839"/>
          </a:xfrm>
          <a:prstGeom prst="rect">
            <a:avLst/>
          </a:prstGeom>
          <a:noFill/>
          <a:ln/>
        </p:spPr>
        <p:txBody>
          <a:bodyPr wrap="none" lIns="0" tIns="0" rIns="0" bIns="0" rtlCol="0" anchor="t"/>
          <a:lstStyle/>
          <a:p>
            <a:pPr algn="l" indent="0" marL="0">
              <a:lnSpc>
                <a:spcPts val="1850"/>
              </a:lnSpc>
              <a:buNone/>
            </a:pPr>
            <a:r>
              <a:rPr lang="en-US" sz="1500" b="1" dirty="0">
                <a:solidFill>
                  <a:srgbClr val="272525"/>
                </a:solidFill>
                <a:latin typeface="Inter Bold" pitchFamily="34" charset="0"/>
                <a:ea typeface="Inter Bold" pitchFamily="34" charset="-122"/>
                <a:cs typeface="Inter Bold" pitchFamily="34" charset="-120"/>
              </a:rPr>
              <a:t>Patient-Centric Design</a:t>
            </a:r>
            <a:endParaRPr lang="en-US" sz="1500" dirty="0"/>
          </a:p>
        </p:txBody>
      </p:sp>
      <p:sp>
        <p:nvSpPr>
          <p:cNvPr id="27" name="Text 25"/>
          <p:cNvSpPr/>
          <p:nvPr/>
        </p:nvSpPr>
        <p:spPr>
          <a:xfrm>
            <a:off x="1359456" y="6744653"/>
            <a:ext cx="12675989" cy="244554"/>
          </a:xfrm>
          <a:prstGeom prst="rect">
            <a:avLst/>
          </a:prstGeom>
          <a:noFill/>
          <a:ln/>
        </p:spPr>
        <p:txBody>
          <a:bodyPr wrap="none" lIns="0" tIns="0" rIns="0" bIns="0" rtlCol="0" anchor="t"/>
          <a:lstStyle/>
          <a:p>
            <a:pPr algn="l" indent="0" marL="0">
              <a:lnSpc>
                <a:spcPts val="1900"/>
              </a:lnSpc>
              <a:buNone/>
            </a:pPr>
            <a:r>
              <a:rPr lang="en-US" sz="1200" b="1" dirty="0">
                <a:solidFill>
                  <a:srgbClr val="272525"/>
                </a:solidFill>
                <a:latin typeface="Inter" pitchFamily="34" charset="0"/>
                <a:ea typeface="Inter" pitchFamily="34" charset="-122"/>
                <a:cs typeface="Inter" pitchFamily="34" charset="-120"/>
              </a:rPr>
              <a:t>Simple, Secure Workflow:</a:t>
            </a:r>
            <a:pPr algn="l" indent="0" marL="0">
              <a:lnSpc>
                <a:spcPts val="1900"/>
              </a:lnSpc>
              <a:buNone/>
            </a:pPr>
            <a:r>
              <a:rPr lang="en-US" sz="1200" dirty="0">
                <a:solidFill>
                  <a:srgbClr val="272525"/>
                </a:solidFill>
                <a:latin typeface="Inter" pitchFamily="34" charset="0"/>
                <a:ea typeface="Inter" pitchFamily="34" charset="-122"/>
                <a:cs typeface="Inter" pitchFamily="34" charset="-120"/>
              </a:rPr>
              <a:t> Our intuitive design prioritizes ease of use, ensuring a smooth, secure, and error-free experience for patients and staff.</a:t>
            </a:r>
            <a:endParaRPr lang="en-US" sz="1200" dirty="0"/>
          </a:p>
        </p:txBody>
      </p:sp>
      <p:sp>
        <p:nvSpPr>
          <p:cNvPr id="28" name="Text 26"/>
          <p:cNvSpPr/>
          <p:nvPr/>
        </p:nvSpPr>
        <p:spPr>
          <a:xfrm>
            <a:off x="572095" y="7336869"/>
            <a:ext cx="13486209" cy="244554"/>
          </a:xfrm>
          <a:prstGeom prst="rect">
            <a:avLst/>
          </a:prstGeom>
          <a:noFill/>
          <a:ln/>
        </p:spPr>
        <p:txBody>
          <a:bodyPr wrap="none" lIns="0" tIns="0" rIns="0" bIns="0" rtlCol="0" anchor="t"/>
          <a:lstStyle/>
          <a:p>
            <a:pPr algn="l" indent="0" marL="0">
              <a:lnSpc>
                <a:spcPts val="1900"/>
              </a:lnSpc>
              <a:buNone/>
            </a:pPr>
            <a:r>
              <a:rPr lang="en-US" sz="1200" dirty="0">
                <a:solidFill>
                  <a:srgbClr val="272525"/>
                </a:solidFill>
                <a:latin typeface="Inter" pitchFamily="34" charset="0"/>
                <a:ea typeface="Inter" pitchFamily="34" charset="-122"/>
                <a:cs typeface="Inter" pitchFamily="34" charset="-120"/>
              </a:rPr>
              <a:t>"We are not just digitizing forms; we are redefining patient experience in healthcare by focusing on speed, accuracy, and empowerment."</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72095" y="365998"/>
            <a:ext cx="7118985" cy="415885"/>
          </a:xfrm>
          <a:prstGeom prst="rect">
            <a:avLst/>
          </a:prstGeom>
          <a:noFill/>
          <a:ln/>
        </p:spPr>
        <p:txBody>
          <a:bodyPr wrap="none" lIns="0" tIns="0" rIns="0" bIns="0" rtlCol="0" anchor="t"/>
          <a:lstStyle/>
          <a:p>
            <a:pPr algn="l" indent="0" marL="0">
              <a:lnSpc>
                <a:spcPts val="3250"/>
              </a:lnSpc>
              <a:buNone/>
            </a:pPr>
            <a:r>
              <a:rPr lang="en-US" sz="2600" b="1" dirty="0">
                <a:solidFill>
                  <a:srgbClr val="000000"/>
                </a:solidFill>
                <a:latin typeface="Inter Bold" pitchFamily="34" charset="0"/>
                <a:ea typeface="Inter Bold" pitchFamily="34" charset="-122"/>
                <a:cs typeface="Inter Bold" pitchFamily="34" charset="-120"/>
              </a:rPr>
              <a:t>Market Potential and Transformative Impact</a:t>
            </a:r>
            <a:endParaRPr lang="en-US" sz="2600" dirty="0"/>
          </a:p>
        </p:txBody>
      </p:sp>
      <p:sp>
        <p:nvSpPr>
          <p:cNvPr id="3" name="Text 1"/>
          <p:cNvSpPr/>
          <p:nvPr/>
        </p:nvSpPr>
        <p:spPr>
          <a:xfrm>
            <a:off x="572095" y="1101209"/>
            <a:ext cx="7961828" cy="638651"/>
          </a:xfrm>
          <a:prstGeom prst="rect">
            <a:avLst/>
          </a:prstGeom>
          <a:noFill/>
          <a:ln/>
        </p:spPr>
        <p:txBody>
          <a:bodyPr wrap="square" lIns="0" tIns="0" rIns="0" bIns="0" rtlCol="0" anchor="t"/>
          <a:lstStyle/>
          <a:p>
            <a:pPr algn="l" indent="0" marL="0">
              <a:lnSpc>
                <a:spcPts val="1650"/>
              </a:lnSpc>
              <a:buNone/>
            </a:pPr>
            <a:r>
              <a:rPr lang="en-US" sz="1000" dirty="0">
                <a:solidFill>
                  <a:srgbClr val="272525"/>
                </a:solidFill>
                <a:latin typeface="Inter" pitchFamily="34" charset="0"/>
                <a:ea typeface="Inter" pitchFamily="34" charset="-122"/>
                <a:cs typeface="Inter" pitchFamily="34" charset="-120"/>
              </a:rPr>
              <a:t>The healthcare market represents an immense opportunity for Mediband. Annually, hospitals process millions of patient visits, each accompanied by a mountain of paperwork. This translates into hundreds of millions of wasted hours and significant operational inefficiencies across the global healthcare system. Mediband directly addresses this inefficiency.</a:t>
            </a:r>
            <a:endParaRPr lang="en-US" sz="1000" dirty="0"/>
          </a:p>
        </p:txBody>
      </p:sp>
      <p:sp>
        <p:nvSpPr>
          <p:cNvPr id="4" name="Text 2"/>
          <p:cNvSpPr/>
          <p:nvPr/>
        </p:nvSpPr>
        <p:spPr>
          <a:xfrm>
            <a:off x="572095" y="1859637"/>
            <a:ext cx="7961828" cy="851535"/>
          </a:xfrm>
          <a:prstGeom prst="rect">
            <a:avLst/>
          </a:prstGeom>
          <a:noFill/>
          <a:ln/>
        </p:spPr>
        <p:txBody>
          <a:bodyPr wrap="square" lIns="0" tIns="0" rIns="0" bIns="0" rtlCol="0" anchor="t"/>
          <a:lstStyle/>
          <a:p>
            <a:pPr algn="l" indent="0" marL="0">
              <a:lnSpc>
                <a:spcPts val="1650"/>
              </a:lnSpc>
              <a:buNone/>
            </a:pPr>
            <a:r>
              <a:rPr lang="en-US" sz="1000" dirty="0">
                <a:solidFill>
                  <a:srgbClr val="272525"/>
                </a:solidFill>
                <a:latin typeface="Inter" pitchFamily="34" charset="0"/>
                <a:ea typeface="Inter" pitchFamily="34" charset="-122"/>
                <a:cs typeface="Inter" pitchFamily="34" charset="-120"/>
              </a:rPr>
              <a:t>By eliminating redundant data entry and streamlining patient intake, Mediband can dramatically reduce waiting times, sometimes by as much as 50-70% during peak hours. This directly translates into improved patient throughput and higher satisfaction scores for hospitals. Furthermore, by digitizing and standardizing patient information, Mediband significantly improves record accuracy, minimizing medical errors and reducing legal risks for healthcare providers.</a:t>
            </a:r>
            <a:endParaRPr lang="en-US" sz="1000" dirty="0"/>
          </a:p>
        </p:txBody>
      </p:sp>
      <p:sp>
        <p:nvSpPr>
          <p:cNvPr id="5" name="Text 3"/>
          <p:cNvSpPr/>
          <p:nvPr/>
        </p:nvSpPr>
        <p:spPr>
          <a:xfrm>
            <a:off x="572095" y="2830949"/>
            <a:ext cx="7961828" cy="638651"/>
          </a:xfrm>
          <a:prstGeom prst="rect">
            <a:avLst/>
          </a:prstGeom>
          <a:noFill/>
          <a:ln/>
        </p:spPr>
        <p:txBody>
          <a:bodyPr wrap="square" lIns="0" tIns="0" rIns="0" bIns="0" rtlCol="0" anchor="t"/>
          <a:lstStyle/>
          <a:p>
            <a:pPr algn="l" indent="0" marL="0">
              <a:lnSpc>
                <a:spcPts val="1650"/>
              </a:lnSpc>
              <a:buNone/>
            </a:pPr>
            <a:r>
              <a:rPr lang="en-US" sz="1000" dirty="0">
                <a:solidFill>
                  <a:srgbClr val="272525"/>
                </a:solidFill>
                <a:latin typeface="Inter" pitchFamily="34" charset="0"/>
                <a:ea typeface="Inter" pitchFamily="34" charset="-122"/>
                <a:cs typeface="Inter" pitchFamily="34" charset="-120"/>
              </a:rPr>
              <a:t>Beyond operational benefits, Mediband empowers patients, giving them greater control and accessibility to their own health data. The platform is inherently scalable, designed to be seamlessly integrated across individual clinics, large hospital networks, and eventually, national healthcare systems, promising a widespread positive impact on public health infrastructure.</a:t>
            </a:r>
            <a:endParaRPr lang="en-US" sz="1000" dirty="0"/>
          </a:p>
        </p:txBody>
      </p:sp>
      <p:pic>
        <p:nvPicPr>
          <p:cNvPr id="6" name="Image 0" descr="preencoded.png">    </p:cNvPr>
          <p:cNvPicPr>
            <a:picLocks noChangeAspect="1"/>
          </p:cNvPicPr>
          <p:nvPr/>
        </p:nvPicPr>
        <p:blipFill>
          <a:blip r:embed="rId1"/>
          <a:stretch>
            <a:fillRect/>
          </a:stretch>
        </p:blipFill>
        <p:spPr>
          <a:xfrm>
            <a:off x="8866108" y="1131094"/>
            <a:ext cx="5199698" cy="5199698"/>
          </a:xfrm>
          <a:prstGeom prst="rect">
            <a:avLst/>
          </a:prstGeom>
        </p:spPr>
      </p:pic>
      <p:sp>
        <p:nvSpPr>
          <p:cNvPr id="7" name="Text 4"/>
          <p:cNvSpPr/>
          <p:nvPr/>
        </p:nvSpPr>
        <p:spPr>
          <a:xfrm>
            <a:off x="8866108" y="6480453"/>
            <a:ext cx="5199698" cy="212884"/>
          </a:xfrm>
          <a:prstGeom prst="rect">
            <a:avLst/>
          </a:prstGeom>
          <a:noFill/>
          <a:ln/>
        </p:spPr>
        <p:txBody>
          <a:bodyPr wrap="none" lIns="0" tIns="0" rIns="0" bIns="0" rtlCol="0" anchor="t"/>
          <a:lstStyle/>
          <a:p>
            <a:pPr algn="ctr" indent="0" marL="0">
              <a:lnSpc>
                <a:spcPts val="1650"/>
              </a:lnSpc>
              <a:buNone/>
            </a:pPr>
            <a:r>
              <a:rPr lang="en-US" sz="1000" b="1" dirty="0">
                <a:solidFill>
                  <a:srgbClr val="272525"/>
                </a:solidFill>
                <a:latin typeface="Inter" pitchFamily="34" charset="0"/>
                <a:ea typeface="Inter" pitchFamily="34" charset="-122"/>
                <a:cs typeface="Inter" pitchFamily="34" charset="-120"/>
              </a:rPr>
              <a:t>Mediband's Impact on Hospital Efficiency</a:t>
            </a:r>
            <a:endParaRPr lang="en-US" sz="1000" dirty="0"/>
          </a:p>
        </p:txBody>
      </p:sp>
      <p:sp>
        <p:nvSpPr>
          <p:cNvPr id="8" name="Text 5"/>
          <p:cNvSpPr/>
          <p:nvPr/>
        </p:nvSpPr>
        <p:spPr>
          <a:xfrm>
            <a:off x="8866108" y="6813113"/>
            <a:ext cx="5199698" cy="212884"/>
          </a:xfrm>
          <a:prstGeom prst="rect">
            <a:avLst/>
          </a:prstGeom>
          <a:noFill/>
          <a:ln/>
        </p:spPr>
        <p:txBody>
          <a:bodyPr wrap="none" lIns="0" tIns="0" rIns="0" bIns="0" rtlCol="0" anchor="t"/>
          <a:lstStyle/>
          <a:p>
            <a:pPr algn="l" marL="342900" indent="-342900">
              <a:lnSpc>
                <a:spcPts val="1650"/>
              </a:lnSpc>
              <a:buSzPct val="100000"/>
              <a:buChar char="•"/>
            </a:pPr>
            <a:r>
              <a:rPr lang="en-US" sz="1000" dirty="0">
                <a:solidFill>
                  <a:srgbClr val="272525"/>
                </a:solidFill>
                <a:latin typeface="Inter" pitchFamily="34" charset="0"/>
                <a:ea typeface="Inter" pitchFamily="34" charset="-122"/>
                <a:cs typeface="Inter" pitchFamily="34" charset="-120"/>
              </a:rPr>
              <a:t>Millions of patient visits annually</a:t>
            </a:r>
            <a:endParaRPr lang="en-US" sz="1000" dirty="0"/>
          </a:p>
        </p:txBody>
      </p:sp>
      <p:sp>
        <p:nvSpPr>
          <p:cNvPr id="9" name="Text 6"/>
          <p:cNvSpPr/>
          <p:nvPr/>
        </p:nvSpPr>
        <p:spPr>
          <a:xfrm>
            <a:off x="8866108" y="7072551"/>
            <a:ext cx="5199698" cy="212884"/>
          </a:xfrm>
          <a:prstGeom prst="rect">
            <a:avLst/>
          </a:prstGeom>
          <a:noFill/>
          <a:ln/>
        </p:spPr>
        <p:txBody>
          <a:bodyPr wrap="none" lIns="0" tIns="0" rIns="0" bIns="0" rtlCol="0" anchor="t"/>
          <a:lstStyle/>
          <a:p>
            <a:pPr algn="l" marL="342900" indent="-342900">
              <a:lnSpc>
                <a:spcPts val="1650"/>
              </a:lnSpc>
              <a:buSzPct val="100000"/>
              <a:buChar char="•"/>
            </a:pPr>
            <a:r>
              <a:rPr lang="en-US" sz="1000" dirty="0">
                <a:solidFill>
                  <a:srgbClr val="272525"/>
                </a:solidFill>
                <a:latin typeface="Inter" pitchFamily="34" charset="0"/>
                <a:ea typeface="Inter" pitchFamily="34" charset="-122"/>
                <a:cs typeface="Inter" pitchFamily="34" charset="-120"/>
              </a:rPr>
              <a:t>Significant reduction in paperwork-related wait times</a:t>
            </a:r>
            <a:endParaRPr lang="en-US" sz="1000" dirty="0"/>
          </a:p>
        </p:txBody>
      </p:sp>
      <p:sp>
        <p:nvSpPr>
          <p:cNvPr id="10" name="Text 7"/>
          <p:cNvSpPr/>
          <p:nvPr/>
        </p:nvSpPr>
        <p:spPr>
          <a:xfrm>
            <a:off x="8866108" y="7331988"/>
            <a:ext cx="5199698" cy="212884"/>
          </a:xfrm>
          <a:prstGeom prst="rect">
            <a:avLst/>
          </a:prstGeom>
          <a:noFill/>
          <a:ln/>
        </p:spPr>
        <p:txBody>
          <a:bodyPr wrap="none" lIns="0" tIns="0" rIns="0" bIns="0" rtlCol="0" anchor="t"/>
          <a:lstStyle/>
          <a:p>
            <a:pPr algn="l" marL="342900" indent="-342900">
              <a:lnSpc>
                <a:spcPts val="1650"/>
              </a:lnSpc>
              <a:buSzPct val="100000"/>
              <a:buChar char="•"/>
            </a:pPr>
            <a:r>
              <a:rPr lang="en-US" sz="1000" dirty="0">
                <a:solidFill>
                  <a:srgbClr val="272525"/>
                </a:solidFill>
                <a:latin typeface="Inter" pitchFamily="34" charset="0"/>
                <a:ea typeface="Inter" pitchFamily="34" charset="-122"/>
                <a:cs typeface="Inter" pitchFamily="34" charset="-120"/>
              </a:rPr>
              <a:t>Empowers patients with data control</a:t>
            </a:r>
            <a:endParaRPr lang="en-US" sz="1000" dirty="0"/>
          </a:p>
        </p:txBody>
      </p:sp>
      <p:sp>
        <p:nvSpPr>
          <p:cNvPr id="11" name="Text 8"/>
          <p:cNvSpPr/>
          <p:nvPr/>
        </p:nvSpPr>
        <p:spPr>
          <a:xfrm>
            <a:off x="8866108" y="7591425"/>
            <a:ext cx="5199698" cy="212884"/>
          </a:xfrm>
          <a:prstGeom prst="rect">
            <a:avLst/>
          </a:prstGeom>
          <a:noFill/>
          <a:ln/>
        </p:spPr>
        <p:txBody>
          <a:bodyPr wrap="none" lIns="0" tIns="0" rIns="0" bIns="0" rtlCol="0" anchor="t"/>
          <a:lstStyle/>
          <a:p>
            <a:pPr algn="l" marL="342900" indent="-342900">
              <a:lnSpc>
                <a:spcPts val="1650"/>
              </a:lnSpc>
              <a:buSzPct val="100000"/>
              <a:buChar char="•"/>
            </a:pPr>
            <a:r>
              <a:rPr lang="en-US" sz="1000" dirty="0">
                <a:solidFill>
                  <a:srgbClr val="272525"/>
                </a:solidFill>
                <a:latin typeface="Inter" pitchFamily="34" charset="0"/>
                <a:ea typeface="Inter" pitchFamily="34" charset="-122"/>
                <a:cs typeface="Inter" pitchFamily="34" charset="-120"/>
              </a:rPr>
              <a:t>Scalable across all healthcare institutions</a:t>
            </a:r>
            <a:endParaRPr lang="en-US" sz="1000" dirty="0"/>
          </a:p>
        </p:txBody>
      </p:sp>
      <p:sp>
        <p:nvSpPr>
          <p:cNvPr id="12" name="Text 9"/>
          <p:cNvSpPr/>
          <p:nvPr/>
        </p:nvSpPr>
        <p:spPr>
          <a:xfrm>
            <a:off x="771644" y="8200073"/>
            <a:ext cx="13286661" cy="665559"/>
          </a:xfrm>
          <a:prstGeom prst="rect">
            <a:avLst/>
          </a:prstGeom>
          <a:noFill/>
          <a:ln/>
        </p:spPr>
        <p:txBody>
          <a:bodyPr wrap="square" lIns="0" tIns="0" rIns="0" bIns="0" rtlCol="0" anchor="t"/>
          <a:lstStyle/>
          <a:p>
            <a:pPr algn="l" indent="0" marL="0">
              <a:lnSpc>
                <a:spcPts val="2600"/>
              </a:lnSpc>
              <a:buNone/>
            </a:pPr>
            <a:r>
              <a:rPr lang="en-US" sz="2050" b="1" dirty="0">
                <a:solidFill>
                  <a:srgbClr val="000000"/>
                </a:solidFill>
                <a:latin typeface="Inter Bold" pitchFamily="34" charset="0"/>
                <a:ea typeface="Inter Bold" pitchFamily="34" charset="-122"/>
                <a:cs typeface="Inter Bold" pitchFamily="34" charset="-120"/>
              </a:rPr>
              <a:t>"Mediband is not just convenience—it’s efficiency, accuracy, and better healthcare delivery on a global scale."</a:t>
            </a:r>
            <a:endParaRPr lang="en-US" sz="2050" dirty="0"/>
          </a:p>
        </p:txBody>
      </p:sp>
      <p:sp>
        <p:nvSpPr>
          <p:cNvPr id="13" name="Shape 10"/>
          <p:cNvSpPr/>
          <p:nvPr/>
        </p:nvSpPr>
        <p:spPr>
          <a:xfrm>
            <a:off x="572095" y="8000524"/>
            <a:ext cx="15240" cy="1064657"/>
          </a:xfrm>
          <a:prstGeom prst="rect">
            <a:avLst/>
          </a:prstGeom>
          <a:solidFill>
            <a:srgbClr val="4950BC"/>
          </a:solidFill>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16148" y="484108"/>
            <a:ext cx="7914203" cy="550188"/>
          </a:xfrm>
          <a:prstGeom prst="rect">
            <a:avLst/>
          </a:prstGeom>
          <a:noFill/>
          <a:ln/>
        </p:spPr>
        <p:txBody>
          <a:bodyPr wrap="none" lIns="0" tIns="0" rIns="0" bIns="0" rtlCol="0" anchor="t"/>
          <a:lstStyle/>
          <a:p>
            <a:pPr algn="l" indent="0" marL="0">
              <a:lnSpc>
                <a:spcPts val="4300"/>
              </a:lnSpc>
              <a:buNone/>
            </a:pPr>
            <a:r>
              <a:rPr lang="en-US" sz="3450" b="1" dirty="0">
                <a:solidFill>
                  <a:srgbClr val="000000"/>
                </a:solidFill>
                <a:latin typeface="Inter Bold" pitchFamily="34" charset="0"/>
                <a:ea typeface="Inter Bold" pitchFamily="34" charset="-122"/>
                <a:cs typeface="Inter Bold" pitchFamily="34" charset="-120"/>
              </a:rPr>
              <a:t>Why Hospitals Will Pay for Mediband</a:t>
            </a:r>
            <a:endParaRPr lang="en-US" sz="3450" dirty="0"/>
          </a:p>
        </p:txBody>
      </p:sp>
      <p:sp>
        <p:nvSpPr>
          <p:cNvPr id="3" name="Text 1"/>
          <p:cNvSpPr/>
          <p:nvPr/>
        </p:nvSpPr>
        <p:spPr>
          <a:xfrm>
            <a:off x="616148" y="1386364"/>
            <a:ext cx="13398103" cy="563404"/>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Hospitals are constantly seeking ways to improve operational efficiency, reduce costs, and enhance patient satisfaction. Mediband offers compelling, quantifiable benefits that directly address these core objectives, making it an indispensable investment for any healthcare institution.</a:t>
            </a:r>
            <a:endParaRPr lang="en-US" sz="1350" dirty="0"/>
          </a:p>
        </p:txBody>
      </p:sp>
      <p:sp>
        <p:nvSpPr>
          <p:cNvPr id="4" name="Text 2"/>
          <p:cNvSpPr/>
          <p:nvPr/>
        </p:nvSpPr>
        <p:spPr>
          <a:xfrm>
            <a:off x="616148" y="2147768"/>
            <a:ext cx="175974" cy="220028"/>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Inter Light" pitchFamily="34" charset="0"/>
                <a:ea typeface="Inter Light" pitchFamily="34" charset="-122"/>
                <a:cs typeface="Inter Light" pitchFamily="34" charset="-120"/>
              </a:rPr>
              <a:t>01</a:t>
            </a:r>
            <a:endParaRPr lang="en-US" sz="1350" dirty="0"/>
          </a:p>
        </p:txBody>
      </p:sp>
      <p:sp>
        <p:nvSpPr>
          <p:cNvPr id="5" name="Shape 3"/>
          <p:cNvSpPr/>
          <p:nvPr/>
        </p:nvSpPr>
        <p:spPr>
          <a:xfrm>
            <a:off x="616148" y="2423993"/>
            <a:ext cx="4348639" cy="22860"/>
          </a:xfrm>
          <a:prstGeom prst="rect">
            <a:avLst/>
          </a:prstGeom>
          <a:solidFill>
            <a:srgbClr val="4950BC"/>
          </a:solidFill>
          <a:ln/>
        </p:spPr>
      </p:sp>
      <p:sp>
        <p:nvSpPr>
          <p:cNvPr id="6" name="Text 4"/>
          <p:cNvSpPr/>
          <p:nvPr/>
        </p:nvSpPr>
        <p:spPr>
          <a:xfrm>
            <a:off x="616148" y="2557701"/>
            <a:ext cx="3218021" cy="275153"/>
          </a:xfrm>
          <a:prstGeom prst="rect">
            <a:avLst/>
          </a:prstGeom>
          <a:noFill/>
          <a:ln/>
        </p:spPr>
        <p:txBody>
          <a:bodyPr wrap="none" lIns="0" tIns="0" rIns="0" bIns="0" rtlCol="0" anchor="t"/>
          <a:lstStyle/>
          <a:p>
            <a:pPr algn="l" indent="0" marL="0">
              <a:lnSpc>
                <a:spcPts val="2150"/>
              </a:lnSpc>
              <a:buNone/>
            </a:pPr>
            <a:r>
              <a:rPr lang="en-US" sz="1700" b="1" dirty="0">
                <a:solidFill>
                  <a:srgbClr val="272525"/>
                </a:solidFill>
                <a:latin typeface="Inter Bold" pitchFamily="34" charset="0"/>
                <a:ea typeface="Inter Bold" pitchFamily="34" charset="-122"/>
                <a:cs typeface="Inter Bold" pitchFamily="34" charset="-120"/>
              </a:rPr>
              <a:t>Reduced Patient Waiting Time</a:t>
            </a:r>
            <a:endParaRPr lang="en-US" sz="1700" dirty="0"/>
          </a:p>
        </p:txBody>
      </p:sp>
      <p:sp>
        <p:nvSpPr>
          <p:cNvPr id="7" name="Text 5"/>
          <p:cNvSpPr/>
          <p:nvPr/>
        </p:nvSpPr>
        <p:spPr>
          <a:xfrm>
            <a:off x="616148" y="2938463"/>
            <a:ext cx="4348639" cy="1690211"/>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By pre-filling forms and enabling QR-code access, Mediband drastically cuts down on administrative bottlenecks. This means hospitals can process patients faster, reduce congestion in waiting areas, and ultimately, see more patients per day, optimizing their capacity and increasing revenue.</a:t>
            </a:r>
            <a:endParaRPr lang="en-US" sz="1350" dirty="0"/>
          </a:p>
        </p:txBody>
      </p:sp>
      <p:sp>
        <p:nvSpPr>
          <p:cNvPr id="8" name="Text 6"/>
          <p:cNvSpPr/>
          <p:nvPr/>
        </p:nvSpPr>
        <p:spPr>
          <a:xfrm>
            <a:off x="5140762" y="2147768"/>
            <a:ext cx="175974" cy="220028"/>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Inter Light" pitchFamily="34" charset="0"/>
                <a:ea typeface="Inter Light" pitchFamily="34" charset="-122"/>
                <a:cs typeface="Inter Light" pitchFamily="34" charset="-120"/>
              </a:rPr>
              <a:t>02</a:t>
            </a:r>
            <a:endParaRPr lang="en-US" sz="1350" dirty="0"/>
          </a:p>
        </p:txBody>
      </p:sp>
      <p:sp>
        <p:nvSpPr>
          <p:cNvPr id="9" name="Shape 7"/>
          <p:cNvSpPr/>
          <p:nvPr/>
        </p:nvSpPr>
        <p:spPr>
          <a:xfrm>
            <a:off x="5140762" y="2423993"/>
            <a:ext cx="4348758" cy="22860"/>
          </a:xfrm>
          <a:prstGeom prst="rect">
            <a:avLst/>
          </a:prstGeom>
          <a:solidFill>
            <a:srgbClr val="4950BC"/>
          </a:solidFill>
          <a:ln/>
        </p:spPr>
      </p:sp>
      <p:sp>
        <p:nvSpPr>
          <p:cNvPr id="10" name="Text 8"/>
          <p:cNvSpPr/>
          <p:nvPr/>
        </p:nvSpPr>
        <p:spPr>
          <a:xfrm>
            <a:off x="5140762" y="2557701"/>
            <a:ext cx="3541871" cy="275153"/>
          </a:xfrm>
          <a:prstGeom prst="rect">
            <a:avLst/>
          </a:prstGeom>
          <a:noFill/>
          <a:ln/>
        </p:spPr>
        <p:txBody>
          <a:bodyPr wrap="none" lIns="0" tIns="0" rIns="0" bIns="0" rtlCol="0" anchor="t"/>
          <a:lstStyle/>
          <a:p>
            <a:pPr algn="l" indent="0" marL="0">
              <a:lnSpc>
                <a:spcPts val="2150"/>
              </a:lnSpc>
              <a:buNone/>
            </a:pPr>
            <a:r>
              <a:rPr lang="en-US" sz="1700" b="1" dirty="0">
                <a:solidFill>
                  <a:srgbClr val="272525"/>
                </a:solidFill>
                <a:latin typeface="Inter Bold" pitchFamily="34" charset="0"/>
                <a:ea typeface="Inter Bold" pitchFamily="34" charset="-122"/>
                <a:cs typeface="Inter Bold" pitchFamily="34" charset="-120"/>
              </a:rPr>
              <a:t>Minimized Errors and Legal Risks</a:t>
            </a:r>
            <a:endParaRPr lang="en-US" sz="1700" dirty="0"/>
          </a:p>
        </p:txBody>
      </p:sp>
      <p:sp>
        <p:nvSpPr>
          <p:cNvPr id="11" name="Text 9"/>
          <p:cNvSpPr/>
          <p:nvPr/>
        </p:nvSpPr>
        <p:spPr>
          <a:xfrm>
            <a:off x="5140762" y="2938463"/>
            <a:ext cx="4348758" cy="1690211"/>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Manual data entry is a significant source of errors in patient records and prescriptions, leading to potential medical mistakes and legal liabilities. Mediband ensures accurate, consistent digital data, leading to better patient outcomes and a substantial reduction in the risk of complaints or litigation.</a:t>
            </a:r>
            <a:endParaRPr lang="en-US" sz="1350" dirty="0"/>
          </a:p>
        </p:txBody>
      </p:sp>
      <p:sp>
        <p:nvSpPr>
          <p:cNvPr id="12" name="Text 10"/>
          <p:cNvSpPr/>
          <p:nvPr/>
        </p:nvSpPr>
        <p:spPr>
          <a:xfrm>
            <a:off x="9665494" y="2147768"/>
            <a:ext cx="175974" cy="220028"/>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Inter Light" pitchFamily="34" charset="0"/>
                <a:ea typeface="Inter Light" pitchFamily="34" charset="-122"/>
                <a:cs typeface="Inter Light" pitchFamily="34" charset="-120"/>
              </a:rPr>
              <a:t>03</a:t>
            </a:r>
            <a:endParaRPr lang="en-US" sz="1350" dirty="0"/>
          </a:p>
        </p:txBody>
      </p:sp>
      <p:sp>
        <p:nvSpPr>
          <p:cNvPr id="13" name="Shape 11"/>
          <p:cNvSpPr/>
          <p:nvPr/>
        </p:nvSpPr>
        <p:spPr>
          <a:xfrm>
            <a:off x="9665494" y="2423993"/>
            <a:ext cx="4348758" cy="22860"/>
          </a:xfrm>
          <a:prstGeom prst="rect">
            <a:avLst/>
          </a:prstGeom>
          <a:solidFill>
            <a:srgbClr val="4950BC"/>
          </a:solidFill>
          <a:ln/>
        </p:spPr>
      </p:sp>
      <p:sp>
        <p:nvSpPr>
          <p:cNvPr id="14" name="Text 12"/>
          <p:cNvSpPr/>
          <p:nvPr/>
        </p:nvSpPr>
        <p:spPr>
          <a:xfrm>
            <a:off x="9665494" y="2557701"/>
            <a:ext cx="2629853" cy="275153"/>
          </a:xfrm>
          <a:prstGeom prst="rect">
            <a:avLst/>
          </a:prstGeom>
          <a:noFill/>
          <a:ln/>
        </p:spPr>
        <p:txBody>
          <a:bodyPr wrap="none" lIns="0" tIns="0" rIns="0" bIns="0" rtlCol="0" anchor="t"/>
          <a:lstStyle/>
          <a:p>
            <a:pPr algn="l" indent="0" marL="0">
              <a:lnSpc>
                <a:spcPts val="2150"/>
              </a:lnSpc>
              <a:buNone/>
            </a:pPr>
            <a:r>
              <a:rPr lang="en-US" sz="1700" b="1" dirty="0">
                <a:solidFill>
                  <a:srgbClr val="272525"/>
                </a:solidFill>
                <a:latin typeface="Inter Bold" pitchFamily="34" charset="0"/>
                <a:ea typeface="Inter Bold" pitchFamily="34" charset="-122"/>
                <a:cs typeface="Inter Bold" pitchFamily="34" charset="-120"/>
              </a:rPr>
              <a:t>Significant Cost Savings</a:t>
            </a:r>
            <a:endParaRPr lang="en-US" sz="1700" dirty="0"/>
          </a:p>
        </p:txBody>
      </p:sp>
      <p:sp>
        <p:nvSpPr>
          <p:cNvPr id="15" name="Text 13"/>
          <p:cNvSpPr/>
          <p:nvPr/>
        </p:nvSpPr>
        <p:spPr>
          <a:xfrm>
            <a:off x="9665494" y="2938463"/>
            <a:ext cx="4348758" cy="1408509"/>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Hospital staff spend countless hours on manual form management, scanning, and filing. Mediband automates this entire workflow, leading to substantial savings on administrative overhead, staffing costs, and physical paperwork.</a:t>
            </a:r>
            <a:endParaRPr lang="en-US" sz="1350" dirty="0"/>
          </a:p>
        </p:txBody>
      </p:sp>
      <p:sp>
        <p:nvSpPr>
          <p:cNvPr id="16" name="Text 14"/>
          <p:cNvSpPr/>
          <p:nvPr/>
        </p:nvSpPr>
        <p:spPr>
          <a:xfrm>
            <a:off x="616148" y="4936688"/>
            <a:ext cx="175974" cy="220028"/>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Inter Light" pitchFamily="34" charset="0"/>
                <a:ea typeface="Inter Light" pitchFamily="34" charset="-122"/>
                <a:cs typeface="Inter Light" pitchFamily="34" charset="-120"/>
              </a:rPr>
              <a:t>04</a:t>
            </a:r>
            <a:endParaRPr lang="en-US" sz="1350" dirty="0"/>
          </a:p>
        </p:txBody>
      </p:sp>
      <p:sp>
        <p:nvSpPr>
          <p:cNvPr id="17" name="Shape 15"/>
          <p:cNvSpPr/>
          <p:nvPr/>
        </p:nvSpPr>
        <p:spPr>
          <a:xfrm>
            <a:off x="616148" y="5212913"/>
            <a:ext cx="6611064" cy="22860"/>
          </a:xfrm>
          <a:prstGeom prst="rect">
            <a:avLst/>
          </a:prstGeom>
          <a:solidFill>
            <a:srgbClr val="4950BC"/>
          </a:solidFill>
          <a:ln/>
        </p:spPr>
      </p:sp>
      <p:sp>
        <p:nvSpPr>
          <p:cNvPr id="18" name="Text 16"/>
          <p:cNvSpPr/>
          <p:nvPr/>
        </p:nvSpPr>
        <p:spPr>
          <a:xfrm>
            <a:off x="616148" y="5346621"/>
            <a:ext cx="3142059" cy="275153"/>
          </a:xfrm>
          <a:prstGeom prst="rect">
            <a:avLst/>
          </a:prstGeom>
          <a:noFill/>
          <a:ln/>
        </p:spPr>
        <p:txBody>
          <a:bodyPr wrap="none" lIns="0" tIns="0" rIns="0" bIns="0" rtlCol="0" anchor="t"/>
          <a:lstStyle/>
          <a:p>
            <a:pPr algn="l" indent="0" marL="0">
              <a:lnSpc>
                <a:spcPts val="2150"/>
              </a:lnSpc>
              <a:buNone/>
            </a:pPr>
            <a:r>
              <a:rPr lang="en-US" sz="1700" b="1" dirty="0">
                <a:solidFill>
                  <a:srgbClr val="272525"/>
                </a:solidFill>
                <a:latin typeface="Inter Bold" pitchFamily="34" charset="0"/>
                <a:ea typeface="Inter Bold" pitchFamily="34" charset="-122"/>
                <a:cs typeface="Inter Bold" pitchFamily="34" charset="-120"/>
              </a:rPr>
              <a:t>Enhanced Patient Experience</a:t>
            </a:r>
            <a:endParaRPr lang="en-US" sz="1700" dirty="0"/>
          </a:p>
        </p:txBody>
      </p:sp>
      <p:sp>
        <p:nvSpPr>
          <p:cNvPr id="19" name="Text 17"/>
          <p:cNvSpPr/>
          <p:nvPr/>
        </p:nvSpPr>
        <p:spPr>
          <a:xfrm>
            <a:off x="616148" y="5727383"/>
            <a:ext cx="6611064" cy="1126808"/>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Patients value convenience and efficiency. By offering a streamlined experience, hospitals adopting Mediband will see higher patient satisfaction scores, which are critical for reputation, ratings, and attracting new patients in a competitive healthcare landscape.</a:t>
            </a:r>
            <a:endParaRPr lang="en-US" sz="1350" dirty="0"/>
          </a:p>
        </p:txBody>
      </p:sp>
      <p:sp>
        <p:nvSpPr>
          <p:cNvPr id="20" name="Text 18"/>
          <p:cNvSpPr/>
          <p:nvPr/>
        </p:nvSpPr>
        <p:spPr>
          <a:xfrm>
            <a:off x="7403187" y="4936688"/>
            <a:ext cx="175974" cy="220028"/>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Inter Light" pitchFamily="34" charset="0"/>
                <a:ea typeface="Inter Light" pitchFamily="34" charset="-122"/>
                <a:cs typeface="Inter Light" pitchFamily="34" charset="-120"/>
              </a:rPr>
              <a:t>05</a:t>
            </a:r>
            <a:endParaRPr lang="en-US" sz="1350" dirty="0"/>
          </a:p>
        </p:txBody>
      </p:sp>
      <p:sp>
        <p:nvSpPr>
          <p:cNvPr id="21" name="Shape 19"/>
          <p:cNvSpPr/>
          <p:nvPr/>
        </p:nvSpPr>
        <p:spPr>
          <a:xfrm>
            <a:off x="7403187" y="5212913"/>
            <a:ext cx="6611064" cy="22860"/>
          </a:xfrm>
          <a:prstGeom prst="rect">
            <a:avLst/>
          </a:prstGeom>
          <a:solidFill>
            <a:srgbClr val="4950BC"/>
          </a:solidFill>
          <a:ln/>
        </p:spPr>
      </p:sp>
      <p:sp>
        <p:nvSpPr>
          <p:cNvPr id="22" name="Text 20"/>
          <p:cNvSpPr/>
          <p:nvPr/>
        </p:nvSpPr>
        <p:spPr>
          <a:xfrm>
            <a:off x="7403187" y="5346621"/>
            <a:ext cx="2534007" cy="275153"/>
          </a:xfrm>
          <a:prstGeom prst="rect">
            <a:avLst/>
          </a:prstGeom>
          <a:noFill/>
          <a:ln/>
        </p:spPr>
        <p:txBody>
          <a:bodyPr wrap="none" lIns="0" tIns="0" rIns="0" bIns="0" rtlCol="0" anchor="t"/>
          <a:lstStyle/>
          <a:p>
            <a:pPr algn="l" indent="0" marL="0">
              <a:lnSpc>
                <a:spcPts val="2150"/>
              </a:lnSpc>
              <a:buNone/>
            </a:pPr>
            <a:r>
              <a:rPr lang="en-US" sz="1700" b="1" dirty="0">
                <a:solidFill>
                  <a:srgbClr val="272525"/>
                </a:solidFill>
                <a:latin typeface="Inter Bold" pitchFamily="34" charset="0"/>
                <a:ea typeface="Inter Bold" pitchFamily="34" charset="-122"/>
                <a:cs typeface="Inter Bold" pitchFamily="34" charset="-120"/>
              </a:rPr>
              <a:t>Competitive Advantage</a:t>
            </a:r>
            <a:endParaRPr lang="en-US" sz="1700" dirty="0"/>
          </a:p>
        </p:txBody>
      </p:sp>
      <p:sp>
        <p:nvSpPr>
          <p:cNvPr id="23" name="Text 21"/>
          <p:cNvSpPr/>
          <p:nvPr/>
        </p:nvSpPr>
        <p:spPr>
          <a:xfrm>
            <a:off x="7403187" y="5727383"/>
            <a:ext cx="6611064" cy="1126808"/>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In an increasingly digital world, hospitals that embrace innovative solutions like Mediband position themselves as tech-savvy and patient-friendly leaders. This provides a distinct competitive edge, attracting more patients and improving brand value.</a:t>
            </a:r>
            <a:endParaRPr lang="en-US" sz="1350" dirty="0"/>
          </a:p>
        </p:txBody>
      </p:sp>
      <p:sp>
        <p:nvSpPr>
          <p:cNvPr id="24" name="Text 22"/>
          <p:cNvSpPr/>
          <p:nvPr/>
        </p:nvSpPr>
        <p:spPr>
          <a:xfrm>
            <a:off x="616148" y="7184231"/>
            <a:ext cx="13398103" cy="563404"/>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In essence, hospitals will invest in Mediband because it delivers a clear Return on Investment (ROI) by saving time, reducing errors, cutting costs, and elevating their standing in the eyes of their patients.</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72095" y="481608"/>
            <a:ext cx="6811804" cy="423386"/>
          </a:xfrm>
          <a:prstGeom prst="rect">
            <a:avLst/>
          </a:prstGeom>
          <a:noFill/>
          <a:ln/>
        </p:spPr>
        <p:txBody>
          <a:bodyPr wrap="none" lIns="0" tIns="0" rIns="0" bIns="0" rtlCol="0" anchor="t"/>
          <a:lstStyle/>
          <a:p>
            <a:pPr algn="l" indent="0" marL="0">
              <a:lnSpc>
                <a:spcPts val="3300"/>
              </a:lnSpc>
              <a:buNone/>
            </a:pPr>
            <a:r>
              <a:rPr lang="en-US" sz="2650" b="1" dirty="0">
                <a:solidFill>
                  <a:srgbClr val="000000"/>
                </a:solidFill>
                <a:latin typeface="Inter Bold" pitchFamily="34" charset="0"/>
                <a:ea typeface="Inter Bold" pitchFamily="34" charset="-122"/>
                <a:cs typeface="Inter Bold" pitchFamily="34" charset="-120"/>
              </a:rPr>
              <a:t>Diverse and Sustainable Revenue Models</a:t>
            </a:r>
            <a:endParaRPr lang="en-US" sz="2650" dirty="0"/>
          </a:p>
        </p:txBody>
      </p:sp>
      <p:sp>
        <p:nvSpPr>
          <p:cNvPr id="3" name="Text 1"/>
          <p:cNvSpPr/>
          <p:nvPr/>
        </p:nvSpPr>
        <p:spPr>
          <a:xfrm>
            <a:off x="572095" y="1175861"/>
            <a:ext cx="13486209" cy="433388"/>
          </a:xfrm>
          <a:prstGeom prst="rect">
            <a:avLst/>
          </a:prstGeom>
          <a:noFill/>
          <a:ln/>
        </p:spPr>
        <p:txBody>
          <a:bodyPr wrap="square" lIns="0" tIns="0" rIns="0" bIns="0" rtlCol="0" anchor="t"/>
          <a:lstStyle/>
          <a:p>
            <a:pPr algn="l" indent="0" marL="0">
              <a:lnSpc>
                <a:spcPts val="1700"/>
              </a:lnSpc>
              <a:buNone/>
            </a:pPr>
            <a:r>
              <a:rPr lang="en-US" sz="1050" dirty="0">
                <a:solidFill>
                  <a:srgbClr val="272525"/>
                </a:solidFill>
                <a:latin typeface="Inter" pitchFamily="34" charset="0"/>
                <a:ea typeface="Inter" pitchFamily="34" charset="-122"/>
                <a:cs typeface="Inter" pitchFamily="34" charset="-120"/>
              </a:rPr>
              <a:t>Mediband's strategic revenue model is designed for sustainability and scalability, integrating multiple streams to serve various stakeholders within the healthcare ecosystem. Our approach blends recurring subscriptions with value-added services, ensuring robust growth potential.</a:t>
            </a:r>
            <a:endParaRPr lang="en-US" sz="1050" dirty="0"/>
          </a:p>
        </p:txBody>
      </p:sp>
      <p:sp>
        <p:nvSpPr>
          <p:cNvPr id="4" name="Text 2"/>
          <p:cNvSpPr/>
          <p:nvPr/>
        </p:nvSpPr>
        <p:spPr>
          <a:xfrm>
            <a:off x="572095" y="1897023"/>
            <a:ext cx="4426625" cy="253960"/>
          </a:xfrm>
          <a:prstGeom prst="rect">
            <a:avLst/>
          </a:prstGeom>
          <a:noFill/>
          <a:ln/>
        </p:spPr>
        <p:txBody>
          <a:bodyPr wrap="none" lIns="0" tIns="0" rIns="0" bIns="0" rtlCol="0" anchor="t"/>
          <a:lstStyle/>
          <a:p>
            <a:pPr algn="l" indent="0" marL="0">
              <a:lnSpc>
                <a:spcPts val="2000"/>
              </a:lnSpc>
              <a:buNone/>
            </a:pPr>
            <a:r>
              <a:rPr lang="en-US" sz="1600" b="1" dirty="0">
                <a:solidFill>
                  <a:srgbClr val="000000"/>
                </a:solidFill>
                <a:latin typeface="Inter Bold" pitchFamily="34" charset="0"/>
                <a:ea typeface="Inter Bold" pitchFamily="34" charset="-122"/>
                <a:cs typeface="Inter Bold" pitchFamily="34" charset="-120"/>
              </a:rPr>
              <a:t>B2B Subscription Model (Hospitals &amp; Clinics)</a:t>
            </a:r>
            <a:endParaRPr lang="en-US" sz="1600" dirty="0"/>
          </a:p>
        </p:txBody>
      </p:sp>
      <p:sp>
        <p:nvSpPr>
          <p:cNvPr id="5" name="Text 3"/>
          <p:cNvSpPr/>
          <p:nvPr/>
        </p:nvSpPr>
        <p:spPr>
          <a:xfrm>
            <a:off x="572095" y="2286357"/>
            <a:ext cx="6577846" cy="433388"/>
          </a:xfrm>
          <a:prstGeom prst="rect">
            <a:avLst/>
          </a:prstGeom>
          <a:noFill/>
          <a:ln/>
        </p:spPr>
        <p:txBody>
          <a:bodyPr wrap="squar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How it works:</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Hospitals and clinics pay a monthly or yearly subscription fee for integrating Mediband into their existing patient intake systems.</a:t>
            </a:r>
            <a:endParaRPr lang="en-US" sz="1050" dirty="0"/>
          </a:p>
        </p:txBody>
      </p:sp>
      <p:sp>
        <p:nvSpPr>
          <p:cNvPr id="6" name="Text 4"/>
          <p:cNvSpPr/>
          <p:nvPr/>
        </p:nvSpPr>
        <p:spPr>
          <a:xfrm>
            <a:off x="572095" y="2767132"/>
            <a:ext cx="6577846" cy="216694"/>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Pricing:</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Tiered plans based on organizational size and patient volume.</a:t>
            </a:r>
            <a:endParaRPr lang="en-US" sz="1050" dirty="0"/>
          </a:p>
        </p:txBody>
      </p:sp>
      <p:sp>
        <p:nvSpPr>
          <p:cNvPr id="7" name="Text 5"/>
          <p:cNvSpPr/>
          <p:nvPr/>
        </p:nvSpPr>
        <p:spPr>
          <a:xfrm>
            <a:off x="572095" y="3031212"/>
            <a:ext cx="6577846" cy="216694"/>
          </a:xfrm>
          <a:prstGeom prst="rect">
            <a:avLst/>
          </a:prstGeom>
          <a:noFill/>
          <a:ln/>
        </p:spPr>
        <p:txBody>
          <a:bodyPr wrap="none" lIns="0" tIns="0" rIns="0" bIns="0" rtlCol="0" anchor="t"/>
          <a:lstStyle/>
          <a:p>
            <a:pPr algn="l" lvl="1" marL="685800" indent="-342900">
              <a:lnSpc>
                <a:spcPts val="1700"/>
              </a:lnSpc>
              <a:buSzPct val="100000"/>
              <a:buChar char="•"/>
            </a:pPr>
            <a:r>
              <a:rPr lang="en-US" sz="1050" dirty="0">
                <a:solidFill>
                  <a:srgbClr val="272525"/>
                </a:solidFill>
                <a:latin typeface="Inter" pitchFamily="34" charset="0"/>
                <a:ea typeface="Inter" pitchFamily="34" charset="-122"/>
                <a:cs typeface="Inter" pitchFamily="34" charset="-120"/>
              </a:rPr>
              <a:t>Small clinic: $500–$1,000/month</a:t>
            </a:r>
            <a:endParaRPr lang="en-US" sz="1050" dirty="0"/>
          </a:p>
        </p:txBody>
      </p:sp>
      <p:sp>
        <p:nvSpPr>
          <p:cNvPr id="8" name="Text 6"/>
          <p:cNvSpPr/>
          <p:nvPr/>
        </p:nvSpPr>
        <p:spPr>
          <a:xfrm>
            <a:off x="572095" y="3295293"/>
            <a:ext cx="6577846" cy="216694"/>
          </a:xfrm>
          <a:prstGeom prst="rect">
            <a:avLst/>
          </a:prstGeom>
          <a:noFill/>
          <a:ln/>
        </p:spPr>
        <p:txBody>
          <a:bodyPr wrap="none" lIns="0" tIns="0" rIns="0" bIns="0" rtlCol="0" anchor="t"/>
          <a:lstStyle/>
          <a:p>
            <a:pPr algn="l" lvl="1" marL="685800" indent="-342900">
              <a:lnSpc>
                <a:spcPts val="1700"/>
              </a:lnSpc>
              <a:buSzPct val="100000"/>
              <a:buChar char="•"/>
            </a:pPr>
            <a:r>
              <a:rPr lang="en-US" sz="1050" dirty="0">
                <a:solidFill>
                  <a:srgbClr val="272525"/>
                </a:solidFill>
                <a:latin typeface="Inter" pitchFamily="34" charset="0"/>
                <a:ea typeface="Inter" pitchFamily="34" charset="-122"/>
                <a:cs typeface="Inter" pitchFamily="34" charset="-120"/>
              </a:rPr>
              <a:t>Medium hospital: $2,000–$5,000/month</a:t>
            </a:r>
            <a:endParaRPr lang="en-US" sz="1050" dirty="0"/>
          </a:p>
        </p:txBody>
      </p:sp>
      <p:sp>
        <p:nvSpPr>
          <p:cNvPr id="9" name="Text 7"/>
          <p:cNvSpPr/>
          <p:nvPr/>
        </p:nvSpPr>
        <p:spPr>
          <a:xfrm>
            <a:off x="572095" y="3559373"/>
            <a:ext cx="6577846" cy="216694"/>
          </a:xfrm>
          <a:prstGeom prst="rect">
            <a:avLst/>
          </a:prstGeom>
          <a:noFill/>
          <a:ln/>
        </p:spPr>
        <p:txBody>
          <a:bodyPr wrap="none" lIns="0" tIns="0" rIns="0" bIns="0" rtlCol="0" anchor="t"/>
          <a:lstStyle/>
          <a:p>
            <a:pPr algn="l" lvl="1" marL="685800" indent="-342900">
              <a:lnSpc>
                <a:spcPts val="1700"/>
              </a:lnSpc>
              <a:buSzPct val="100000"/>
              <a:buChar char="•"/>
            </a:pPr>
            <a:r>
              <a:rPr lang="en-US" sz="1050" dirty="0">
                <a:solidFill>
                  <a:srgbClr val="272525"/>
                </a:solidFill>
                <a:latin typeface="Inter" pitchFamily="34" charset="0"/>
                <a:ea typeface="Inter" pitchFamily="34" charset="-122"/>
                <a:cs typeface="Inter" pitchFamily="34" charset="-120"/>
              </a:rPr>
              <a:t>Large hospital: $10,000–$20,000+/month</a:t>
            </a:r>
            <a:endParaRPr lang="en-US" sz="1050" dirty="0"/>
          </a:p>
        </p:txBody>
      </p:sp>
      <p:sp>
        <p:nvSpPr>
          <p:cNvPr id="10" name="Text 8"/>
          <p:cNvSpPr/>
          <p:nvPr/>
        </p:nvSpPr>
        <p:spPr>
          <a:xfrm>
            <a:off x="572095" y="3823454"/>
            <a:ext cx="6577846" cy="216694"/>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Benefits:</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Predictable recurring revenue, aligned with client's operational scale.</a:t>
            </a:r>
            <a:endParaRPr lang="en-US" sz="1050" dirty="0"/>
          </a:p>
        </p:txBody>
      </p:sp>
      <p:sp>
        <p:nvSpPr>
          <p:cNvPr id="11" name="Text 9"/>
          <p:cNvSpPr/>
          <p:nvPr/>
        </p:nvSpPr>
        <p:spPr>
          <a:xfrm>
            <a:off x="572095" y="4175522"/>
            <a:ext cx="3013948" cy="253960"/>
          </a:xfrm>
          <a:prstGeom prst="rect">
            <a:avLst/>
          </a:prstGeom>
          <a:noFill/>
          <a:ln/>
        </p:spPr>
        <p:txBody>
          <a:bodyPr wrap="none" lIns="0" tIns="0" rIns="0" bIns="0" rtlCol="0" anchor="t"/>
          <a:lstStyle/>
          <a:p>
            <a:pPr algn="l" indent="0" marL="0">
              <a:lnSpc>
                <a:spcPts val="2000"/>
              </a:lnSpc>
              <a:buNone/>
            </a:pPr>
            <a:r>
              <a:rPr lang="en-US" sz="1600" b="1" dirty="0">
                <a:solidFill>
                  <a:srgbClr val="000000"/>
                </a:solidFill>
                <a:latin typeface="Inter Bold" pitchFamily="34" charset="0"/>
                <a:ea typeface="Inter Bold" pitchFamily="34" charset="-122"/>
                <a:cs typeface="Inter Bold" pitchFamily="34" charset="-120"/>
              </a:rPr>
              <a:t>SaaS for Pharmacies / Doctors</a:t>
            </a:r>
            <a:endParaRPr lang="en-US" sz="1600" dirty="0"/>
          </a:p>
        </p:txBody>
      </p:sp>
      <p:sp>
        <p:nvSpPr>
          <p:cNvPr id="12" name="Text 10"/>
          <p:cNvSpPr/>
          <p:nvPr/>
        </p:nvSpPr>
        <p:spPr>
          <a:xfrm>
            <a:off x="572095" y="4564856"/>
            <a:ext cx="6577846" cy="433388"/>
          </a:xfrm>
          <a:prstGeom prst="rect">
            <a:avLst/>
          </a:prstGeom>
          <a:noFill/>
          <a:ln/>
        </p:spPr>
        <p:txBody>
          <a:bodyPr wrap="squar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Expansion:</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Extend Mediband's reach to pharmacies and individual practitioners, offering secure, quick access to patient prescriptions and relevant health history.</a:t>
            </a:r>
            <a:endParaRPr lang="en-US" sz="1050" dirty="0"/>
          </a:p>
        </p:txBody>
      </p:sp>
      <p:sp>
        <p:nvSpPr>
          <p:cNvPr id="13" name="Text 11"/>
          <p:cNvSpPr/>
          <p:nvPr/>
        </p:nvSpPr>
        <p:spPr>
          <a:xfrm>
            <a:off x="572095" y="5045631"/>
            <a:ext cx="6577846" cy="216694"/>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Revenue:</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Subscription fees or a per-access charge for verified data retrieval.</a:t>
            </a:r>
            <a:endParaRPr lang="en-US" sz="1050" dirty="0"/>
          </a:p>
        </p:txBody>
      </p:sp>
      <p:sp>
        <p:nvSpPr>
          <p:cNvPr id="14" name="Text 12"/>
          <p:cNvSpPr/>
          <p:nvPr/>
        </p:nvSpPr>
        <p:spPr>
          <a:xfrm>
            <a:off x="7488079" y="1897023"/>
            <a:ext cx="3217902" cy="253960"/>
          </a:xfrm>
          <a:prstGeom prst="rect">
            <a:avLst/>
          </a:prstGeom>
          <a:noFill/>
          <a:ln/>
        </p:spPr>
        <p:txBody>
          <a:bodyPr wrap="none" lIns="0" tIns="0" rIns="0" bIns="0" rtlCol="0" anchor="t"/>
          <a:lstStyle/>
          <a:p>
            <a:pPr algn="l" indent="0" marL="0">
              <a:lnSpc>
                <a:spcPts val="2000"/>
              </a:lnSpc>
              <a:buNone/>
            </a:pPr>
            <a:r>
              <a:rPr lang="en-US" sz="1600" b="1" dirty="0">
                <a:solidFill>
                  <a:srgbClr val="000000"/>
                </a:solidFill>
                <a:latin typeface="Inter Bold" pitchFamily="34" charset="0"/>
                <a:ea typeface="Inter Bold" pitchFamily="34" charset="-122"/>
                <a:cs typeface="Inter Bold" pitchFamily="34" charset="-120"/>
              </a:rPr>
              <a:t>Per-Patient / Pay-Per-Use Model</a:t>
            </a:r>
            <a:endParaRPr lang="en-US" sz="1600" dirty="0"/>
          </a:p>
        </p:txBody>
      </p:sp>
      <p:sp>
        <p:nvSpPr>
          <p:cNvPr id="15" name="Text 13"/>
          <p:cNvSpPr/>
          <p:nvPr/>
        </p:nvSpPr>
        <p:spPr>
          <a:xfrm>
            <a:off x="7488079" y="2286357"/>
            <a:ext cx="6577846" cy="433388"/>
          </a:xfrm>
          <a:prstGeom prst="rect">
            <a:avLst/>
          </a:prstGeom>
          <a:noFill/>
          <a:ln/>
        </p:spPr>
        <p:txBody>
          <a:bodyPr wrap="squar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Flexibility:</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Hospitals or clinics pay a fixed fee for each patient registration processed through Mediband.</a:t>
            </a:r>
            <a:endParaRPr lang="en-US" sz="1050" dirty="0"/>
          </a:p>
        </p:txBody>
      </p:sp>
      <p:sp>
        <p:nvSpPr>
          <p:cNvPr id="16" name="Text 14"/>
          <p:cNvSpPr/>
          <p:nvPr/>
        </p:nvSpPr>
        <p:spPr>
          <a:xfrm>
            <a:off x="7488079" y="2767132"/>
            <a:ext cx="6577846" cy="216694"/>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Example:</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$1–$5 per patient form processed.</a:t>
            </a:r>
            <a:endParaRPr lang="en-US" sz="1050" dirty="0"/>
          </a:p>
        </p:txBody>
      </p:sp>
      <p:sp>
        <p:nvSpPr>
          <p:cNvPr id="17" name="Text 15"/>
          <p:cNvSpPr/>
          <p:nvPr/>
        </p:nvSpPr>
        <p:spPr>
          <a:xfrm>
            <a:off x="7488079" y="3031212"/>
            <a:ext cx="6577846" cy="433388"/>
          </a:xfrm>
          <a:prstGeom prst="rect">
            <a:avLst/>
          </a:prstGeom>
          <a:noFill/>
          <a:ln/>
        </p:spPr>
        <p:txBody>
          <a:bodyPr wrap="squar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Best for:</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Smaller practices or those hesitant to commit to a large subscription, offering a low-barrier entry point.</a:t>
            </a:r>
            <a:endParaRPr lang="en-US" sz="1050" dirty="0"/>
          </a:p>
        </p:txBody>
      </p:sp>
      <p:sp>
        <p:nvSpPr>
          <p:cNvPr id="18" name="Text 16"/>
          <p:cNvSpPr/>
          <p:nvPr/>
        </p:nvSpPr>
        <p:spPr>
          <a:xfrm>
            <a:off x="7488079" y="3599974"/>
            <a:ext cx="2548057" cy="253960"/>
          </a:xfrm>
          <a:prstGeom prst="rect">
            <a:avLst/>
          </a:prstGeom>
          <a:noFill/>
          <a:ln/>
        </p:spPr>
        <p:txBody>
          <a:bodyPr wrap="none" lIns="0" tIns="0" rIns="0" bIns="0" rtlCol="0" anchor="t"/>
          <a:lstStyle/>
          <a:p>
            <a:pPr algn="l" indent="0" marL="0">
              <a:lnSpc>
                <a:spcPts val="2000"/>
              </a:lnSpc>
              <a:buNone/>
            </a:pPr>
            <a:r>
              <a:rPr lang="en-US" sz="1600" b="1" dirty="0">
                <a:solidFill>
                  <a:srgbClr val="000000"/>
                </a:solidFill>
                <a:latin typeface="Inter Bold" pitchFamily="34" charset="0"/>
                <a:ea typeface="Inter Bold" pitchFamily="34" charset="-122"/>
                <a:cs typeface="Inter Bold" pitchFamily="34" charset="-120"/>
              </a:rPr>
              <a:t>Premium Patient Services</a:t>
            </a:r>
            <a:endParaRPr lang="en-US" sz="1600" dirty="0"/>
          </a:p>
        </p:txBody>
      </p:sp>
      <p:sp>
        <p:nvSpPr>
          <p:cNvPr id="19" name="Text 17"/>
          <p:cNvSpPr/>
          <p:nvPr/>
        </p:nvSpPr>
        <p:spPr>
          <a:xfrm>
            <a:off x="7488079" y="3989308"/>
            <a:ext cx="6577846" cy="433388"/>
          </a:xfrm>
          <a:prstGeom prst="rect">
            <a:avLst/>
          </a:prstGeom>
          <a:noFill/>
          <a:ln/>
        </p:spPr>
        <p:txBody>
          <a:bodyPr wrap="squar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Optional Upgrade:</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Patients can opt for NFC-enabled wearables or cards containing their comprehensive health data.</a:t>
            </a:r>
            <a:endParaRPr lang="en-US" sz="1050" dirty="0"/>
          </a:p>
        </p:txBody>
      </p:sp>
      <p:sp>
        <p:nvSpPr>
          <p:cNvPr id="20" name="Text 18"/>
          <p:cNvSpPr/>
          <p:nvPr/>
        </p:nvSpPr>
        <p:spPr>
          <a:xfrm>
            <a:off x="7488079" y="4470082"/>
            <a:ext cx="6577846" cy="433388"/>
          </a:xfrm>
          <a:prstGeom prst="rect">
            <a:avLst/>
          </a:prstGeom>
          <a:noFill/>
          <a:ln/>
        </p:spPr>
        <p:txBody>
          <a:bodyPr wrap="squar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Revenue:</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One-time device cost (e.g., $50–$100) plus an optional monthly subscription for cloud storage and enhanced data management ($5–$10/month).</a:t>
            </a:r>
            <a:endParaRPr lang="en-US" sz="1050" dirty="0"/>
          </a:p>
        </p:txBody>
      </p:sp>
      <p:sp>
        <p:nvSpPr>
          <p:cNvPr id="21" name="Text 19"/>
          <p:cNvSpPr/>
          <p:nvPr/>
        </p:nvSpPr>
        <p:spPr>
          <a:xfrm>
            <a:off x="7488079" y="5038844"/>
            <a:ext cx="5277326" cy="253960"/>
          </a:xfrm>
          <a:prstGeom prst="rect">
            <a:avLst/>
          </a:prstGeom>
          <a:noFill/>
          <a:ln/>
        </p:spPr>
        <p:txBody>
          <a:bodyPr wrap="none" lIns="0" tIns="0" rIns="0" bIns="0" rtlCol="0" anchor="t"/>
          <a:lstStyle/>
          <a:p>
            <a:pPr algn="l" indent="0" marL="0">
              <a:lnSpc>
                <a:spcPts val="2000"/>
              </a:lnSpc>
              <a:buNone/>
            </a:pPr>
            <a:r>
              <a:rPr lang="en-US" sz="1600" b="1" dirty="0">
                <a:solidFill>
                  <a:srgbClr val="000000"/>
                </a:solidFill>
                <a:latin typeface="Inter Bold" pitchFamily="34" charset="0"/>
                <a:ea typeface="Inter Bold" pitchFamily="34" charset="-122"/>
                <a:cs typeface="Inter Bold" pitchFamily="34" charset="-120"/>
              </a:rPr>
              <a:t>Data Insights &amp; Analytics (Future, Privacy-Compliant)</a:t>
            </a:r>
            <a:endParaRPr lang="en-US" sz="1600" dirty="0"/>
          </a:p>
        </p:txBody>
      </p:sp>
      <p:sp>
        <p:nvSpPr>
          <p:cNvPr id="22" name="Text 20"/>
          <p:cNvSpPr/>
          <p:nvPr/>
        </p:nvSpPr>
        <p:spPr>
          <a:xfrm>
            <a:off x="7488079" y="5428178"/>
            <a:ext cx="6577846" cy="433388"/>
          </a:xfrm>
          <a:prstGeom prst="rect">
            <a:avLst/>
          </a:prstGeom>
          <a:noFill/>
          <a:ln/>
        </p:spPr>
        <p:txBody>
          <a:bodyPr wrap="squar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Value-Add:</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Offer anonymized, aggregated insights on patient flow, common conditions, or medication trends to hospitals and health providers.</a:t>
            </a:r>
            <a:endParaRPr lang="en-US" sz="1050" dirty="0"/>
          </a:p>
        </p:txBody>
      </p:sp>
      <p:sp>
        <p:nvSpPr>
          <p:cNvPr id="23" name="Text 21"/>
          <p:cNvSpPr/>
          <p:nvPr/>
        </p:nvSpPr>
        <p:spPr>
          <a:xfrm>
            <a:off x="7488079" y="5908953"/>
            <a:ext cx="6577846" cy="216694"/>
          </a:xfrm>
          <a:prstGeom prst="rect">
            <a:avLst/>
          </a:prstGeom>
          <a:noFill/>
          <a:ln/>
        </p:spPr>
        <p:txBody>
          <a:bodyPr wrap="none" lIns="0" tIns="0" rIns="0" bIns="0" rtlCol="0" anchor="t"/>
          <a:lstStyle/>
          <a:p>
            <a:pPr algn="l" marL="342900" indent="-342900">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Compliance:</a:t>
            </a:r>
            <a:pPr algn="l" indent="0" marL="0">
              <a:lnSpc>
                <a:spcPts val="1700"/>
              </a:lnSpc>
              <a:buNone/>
            </a:pPr>
            <a:r>
              <a:rPr lang="en-US" sz="1050" dirty="0">
                <a:solidFill>
                  <a:srgbClr val="272525"/>
                </a:solidFill>
                <a:latin typeface="Inter" pitchFamily="34" charset="0"/>
                <a:ea typeface="Inter" pitchFamily="34" charset="-122"/>
                <a:cs typeface="Inter" pitchFamily="34" charset="-120"/>
              </a:rPr>
              <a:t> Strict adherence to HIPAA, GDPR, and other relevant privacy laws is paramount.</a:t>
            </a:r>
            <a:endParaRPr lang="en-US" sz="1050" dirty="0"/>
          </a:p>
        </p:txBody>
      </p:sp>
      <p:sp>
        <p:nvSpPr>
          <p:cNvPr id="24" name="Text 22"/>
          <p:cNvSpPr/>
          <p:nvPr/>
        </p:nvSpPr>
        <p:spPr>
          <a:xfrm>
            <a:off x="775216" y="6528554"/>
            <a:ext cx="13283089" cy="1016198"/>
          </a:xfrm>
          <a:prstGeom prst="rect">
            <a:avLst/>
          </a:prstGeom>
          <a:noFill/>
          <a:ln/>
        </p:spPr>
        <p:txBody>
          <a:bodyPr wrap="square" lIns="0" tIns="0" rIns="0" bIns="0" rtlCol="0" anchor="t"/>
          <a:lstStyle/>
          <a:p>
            <a:pPr algn="l" indent="0" marL="0">
              <a:lnSpc>
                <a:spcPts val="2650"/>
              </a:lnSpc>
              <a:buNone/>
            </a:pPr>
            <a:r>
              <a:rPr lang="en-US" sz="2100" b="1" dirty="0">
                <a:solidFill>
                  <a:srgbClr val="000000"/>
                </a:solidFill>
                <a:latin typeface="Inter Bold" pitchFamily="34" charset="0"/>
                <a:ea typeface="Inter Bold" pitchFamily="34" charset="-122"/>
                <a:cs typeface="Inter Bold" pitchFamily="34" charset="-120"/>
              </a:rPr>
              <a:t>"Our revenue model combines recurring subscriptions for hospitals, optional premium devices for patients, and value-added services for doctors and pharmacies, creating a sustainable and scalable business foundation."</a:t>
            </a:r>
            <a:endParaRPr lang="en-US" sz="2100" dirty="0"/>
          </a:p>
        </p:txBody>
      </p:sp>
      <p:sp>
        <p:nvSpPr>
          <p:cNvPr id="25" name="Shape 23"/>
          <p:cNvSpPr/>
          <p:nvPr/>
        </p:nvSpPr>
        <p:spPr>
          <a:xfrm>
            <a:off x="572095" y="6325433"/>
            <a:ext cx="15240" cy="1422440"/>
          </a:xfrm>
          <a:prstGeom prst="rect">
            <a:avLst/>
          </a:prstGeom>
          <a:solidFill>
            <a:srgbClr val="4950BC"/>
          </a:solidFill>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03052" y="709136"/>
            <a:ext cx="12937808" cy="538401"/>
          </a:xfrm>
          <a:prstGeom prst="rect">
            <a:avLst/>
          </a:prstGeom>
          <a:noFill/>
          <a:ln/>
        </p:spPr>
        <p:txBody>
          <a:bodyPr wrap="none" lIns="0" tIns="0" rIns="0" bIns="0" rtlCol="0" anchor="t"/>
          <a:lstStyle/>
          <a:p>
            <a:pPr algn="l" indent="0" marL="0">
              <a:lnSpc>
                <a:spcPts val="4200"/>
              </a:lnSpc>
              <a:buNone/>
            </a:pPr>
            <a:r>
              <a:rPr lang="en-US" sz="3350" b="1" dirty="0">
                <a:solidFill>
                  <a:srgbClr val="000000"/>
                </a:solidFill>
                <a:latin typeface="Inter Bold" pitchFamily="34" charset="0"/>
                <a:ea typeface="Inter Bold" pitchFamily="34" charset="-122"/>
                <a:cs typeface="Inter Bold" pitchFamily="34" charset="-120"/>
              </a:rPr>
              <a:t>Phased Product Roadmap: A Vision for Connected Healthcare</a:t>
            </a:r>
            <a:endParaRPr lang="en-US" sz="3350" dirty="0"/>
          </a:p>
        </p:txBody>
      </p:sp>
      <p:sp>
        <p:nvSpPr>
          <p:cNvPr id="3" name="Text 1"/>
          <p:cNvSpPr/>
          <p:nvPr/>
        </p:nvSpPr>
        <p:spPr>
          <a:xfrm>
            <a:off x="603052" y="1592104"/>
            <a:ext cx="13424297" cy="551259"/>
          </a:xfrm>
          <a:prstGeom prst="rect">
            <a:avLst/>
          </a:prstGeom>
          <a:noFill/>
          <a:ln/>
        </p:spPr>
        <p:txBody>
          <a:bodyPr wrap="square" lIns="0" tIns="0" rIns="0" bIns="0" rtlCol="0" anchor="t"/>
          <a:lstStyle/>
          <a:p>
            <a:pPr algn="l" indent="0" marL="0">
              <a:lnSpc>
                <a:spcPts val="2150"/>
              </a:lnSpc>
              <a:buNone/>
            </a:pPr>
            <a:r>
              <a:rPr lang="en-US" sz="1350" dirty="0">
                <a:solidFill>
                  <a:srgbClr val="272525"/>
                </a:solidFill>
                <a:latin typeface="Inter" pitchFamily="34" charset="0"/>
                <a:ea typeface="Inter" pitchFamily="34" charset="-122"/>
                <a:cs typeface="Inter" pitchFamily="34" charset="-120"/>
              </a:rPr>
              <a:t>Mediband's development will unfold in strategic phases, ensuring robust delivery of core features while continuously innovating towards a fully integrated digital healthcare ecosystem. Our roadmap is designed to maximize immediate impact while building towards a comprehensive, future-ready platform.</a:t>
            </a:r>
            <a:endParaRPr lang="en-US" sz="1350" dirty="0"/>
          </a:p>
        </p:txBody>
      </p:sp>
      <p:pic>
        <p:nvPicPr>
          <p:cNvPr id="4" name="Image 0" descr="preencoded.png">    </p:cNvPr>
          <p:cNvPicPr>
            <a:picLocks noChangeAspect="1"/>
          </p:cNvPicPr>
          <p:nvPr/>
        </p:nvPicPr>
        <p:blipFill>
          <a:blip r:embed="rId1"/>
          <a:stretch>
            <a:fillRect/>
          </a:stretch>
        </p:blipFill>
        <p:spPr>
          <a:xfrm>
            <a:off x="603052" y="2337197"/>
            <a:ext cx="4474726" cy="689134"/>
          </a:xfrm>
          <a:prstGeom prst="rect">
            <a:avLst/>
          </a:prstGeom>
        </p:spPr>
      </p:pic>
      <p:sp>
        <p:nvSpPr>
          <p:cNvPr id="5" name="Text 2"/>
          <p:cNvSpPr/>
          <p:nvPr/>
        </p:nvSpPr>
        <p:spPr>
          <a:xfrm>
            <a:off x="775335" y="3198614"/>
            <a:ext cx="3155513" cy="269200"/>
          </a:xfrm>
          <a:prstGeom prst="rect">
            <a:avLst/>
          </a:prstGeom>
          <a:noFill/>
          <a:ln/>
        </p:spPr>
        <p:txBody>
          <a:bodyPr wrap="none" lIns="0" tIns="0" rIns="0" bIns="0" rtlCol="0" anchor="t"/>
          <a:lstStyle/>
          <a:p>
            <a:pPr algn="l" indent="0" marL="0">
              <a:lnSpc>
                <a:spcPts val="2100"/>
              </a:lnSpc>
              <a:buNone/>
            </a:pPr>
            <a:r>
              <a:rPr lang="en-US" sz="1650" b="1" dirty="0">
                <a:solidFill>
                  <a:srgbClr val="272525"/>
                </a:solidFill>
                <a:latin typeface="Inter Bold" pitchFamily="34" charset="0"/>
                <a:ea typeface="Inter Bold" pitchFamily="34" charset="-122"/>
                <a:cs typeface="Inter Bold" pitchFamily="34" charset="-120"/>
              </a:rPr>
              <a:t>Phase 1: Web App &amp; QR Codes</a:t>
            </a:r>
            <a:endParaRPr lang="en-US" sz="1650" dirty="0"/>
          </a:p>
        </p:txBody>
      </p:sp>
      <p:sp>
        <p:nvSpPr>
          <p:cNvPr id="6" name="Text 3"/>
          <p:cNvSpPr/>
          <p:nvPr/>
        </p:nvSpPr>
        <p:spPr>
          <a:xfrm>
            <a:off x="775335" y="3571161"/>
            <a:ext cx="4130159" cy="2756297"/>
          </a:xfrm>
          <a:prstGeom prst="rect">
            <a:avLst/>
          </a:prstGeom>
          <a:noFill/>
          <a:ln/>
        </p:spPr>
        <p:txBody>
          <a:bodyPr wrap="square" lIns="0" tIns="0" rIns="0" bIns="0" rtlCol="0" anchor="t"/>
          <a:lstStyle/>
          <a:p>
            <a:pPr algn="l" indent="0" marL="0">
              <a:lnSpc>
                <a:spcPts val="2150"/>
              </a:lnSpc>
              <a:buNone/>
            </a:pPr>
            <a:r>
              <a:rPr lang="en-US" sz="1350" dirty="0">
                <a:solidFill>
                  <a:srgbClr val="272525"/>
                </a:solidFill>
                <a:latin typeface="Inter" pitchFamily="34" charset="0"/>
                <a:ea typeface="Inter" pitchFamily="34" charset="-122"/>
                <a:cs typeface="Inter" pitchFamily="34" charset="-120"/>
              </a:rPr>
              <a:t>The foundational phase focuses on launching the core Mediband web application. This includes secure patient data storage, automated form pre-filling capabilities, and the generation of unique, scannable QR codes for rapid patient identification and access. Downloadable PDF forms and prescriptions will also be a key feature, enabling seamless digital sharing. This phase addresses the most pressing pain points of manual paperwork and long wait times.</a:t>
            </a:r>
            <a:endParaRPr lang="en-US" sz="1350" dirty="0"/>
          </a:p>
        </p:txBody>
      </p:sp>
      <p:pic>
        <p:nvPicPr>
          <p:cNvPr id="7" name="Image 1" descr="preencoded.png">    </p:cNvPr>
          <p:cNvPicPr>
            <a:picLocks noChangeAspect="1"/>
          </p:cNvPicPr>
          <p:nvPr/>
        </p:nvPicPr>
        <p:blipFill>
          <a:blip r:embed="rId2"/>
          <a:stretch>
            <a:fillRect/>
          </a:stretch>
        </p:blipFill>
        <p:spPr>
          <a:xfrm>
            <a:off x="5077778" y="2337197"/>
            <a:ext cx="4474726" cy="689134"/>
          </a:xfrm>
          <a:prstGeom prst="rect">
            <a:avLst/>
          </a:prstGeom>
        </p:spPr>
      </p:pic>
      <p:sp>
        <p:nvSpPr>
          <p:cNvPr id="8" name="Text 4"/>
          <p:cNvSpPr/>
          <p:nvPr/>
        </p:nvSpPr>
        <p:spPr>
          <a:xfrm>
            <a:off x="5250061" y="3198614"/>
            <a:ext cx="2605683" cy="269200"/>
          </a:xfrm>
          <a:prstGeom prst="rect">
            <a:avLst/>
          </a:prstGeom>
          <a:noFill/>
          <a:ln/>
        </p:spPr>
        <p:txBody>
          <a:bodyPr wrap="none" lIns="0" tIns="0" rIns="0" bIns="0" rtlCol="0" anchor="t"/>
          <a:lstStyle/>
          <a:p>
            <a:pPr algn="l" indent="0" marL="0">
              <a:lnSpc>
                <a:spcPts val="2100"/>
              </a:lnSpc>
              <a:buNone/>
            </a:pPr>
            <a:r>
              <a:rPr lang="en-US" sz="1650" b="1" dirty="0">
                <a:solidFill>
                  <a:srgbClr val="272525"/>
                </a:solidFill>
                <a:latin typeface="Inter Bold" pitchFamily="34" charset="0"/>
                <a:ea typeface="Inter Bold" pitchFamily="34" charset="-122"/>
                <a:cs typeface="Inter Bold" pitchFamily="34" charset="-120"/>
              </a:rPr>
              <a:t>Phase 2: NFC Integration</a:t>
            </a:r>
            <a:endParaRPr lang="en-US" sz="1650" dirty="0"/>
          </a:p>
        </p:txBody>
      </p:sp>
      <p:sp>
        <p:nvSpPr>
          <p:cNvPr id="9" name="Text 5"/>
          <p:cNvSpPr/>
          <p:nvPr/>
        </p:nvSpPr>
        <p:spPr>
          <a:xfrm>
            <a:off x="5250061" y="3571161"/>
            <a:ext cx="4130159" cy="3031927"/>
          </a:xfrm>
          <a:prstGeom prst="rect">
            <a:avLst/>
          </a:prstGeom>
          <a:noFill/>
          <a:ln/>
        </p:spPr>
        <p:txBody>
          <a:bodyPr wrap="square" lIns="0" tIns="0" rIns="0" bIns="0" rtlCol="0" anchor="t"/>
          <a:lstStyle/>
          <a:p>
            <a:pPr algn="l" indent="0" marL="0">
              <a:lnSpc>
                <a:spcPts val="2150"/>
              </a:lnSpc>
              <a:buNone/>
            </a:pPr>
            <a:r>
              <a:rPr lang="en-US" sz="1350" dirty="0">
                <a:solidFill>
                  <a:srgbClr val="272525"/>
                </a:solidFill>
                <a:latin typeface="Inter" pitchFamily="34" charset="0"/>
                <a:ea typeface="Inter" pitchFamily="34" charset="-122"/>
                <a:cs typeface="Inter" pitchFamily="34" charset="-120"/>
              </a:rPr>
              <a:t>Building on the web app's success, Phase 2 introduces advanced NFC (Near Field Communication) technology. This will allow patients to securely store their complete medical history, active prescriptions, and critical medication lists on a compact, NFC-enabled wearable or card. This innovation provides instant, tap-and-go access to vital health information, even without an internet connection, significantly enhancing portability and convenience for users and emergency responders.</a:t>
            </a:r>
            <a:endParaRPr lang="en-US" sz="1350" dirty="0"/>
          </a:p>
        </p:txBody>
      </p:sp>
      <p:pic>
        <p:nvPicPr>
          <p:cNvPr id="10" name="Image 2" descr="preencoded.png">    </p:cNvPr>
          <p:cNvPicPr>
            <a:picLocks noChangeAspect="1"/>
          </p:cNvPicPr>
          <p:nvPr/>
        </p:nvPicPr>
        <p:blipFill>
          <a:blip r:embed="rId3"/>
          <a:stretch>
            <a:fillRect/>
          </a:stretch>
        </p:blipFill>
        <p:spPr>
          <a:xfrm>
            <a:off x="9552503" y="2337197"/>
            <a:ext cx="4474726" cy="689134"/>
          </a:xfrm>
          <a:prstGeom prst="rect">
            <a:avLst/>
          </a:prstGeom>
        </p:spPr>
      </p:pic>
      <p:sp>
        <p:nvSpPr>
          <p:cNvPr id="11" name="Text 6"/>
          <p:cNvSpPr/>
          <p:nvPr/>
        </p:nvSpPr>
        <p:spPr>
          <a:xfrm>
            <a:off x="9724787" y="3198614"/>
            <a:ext cx="4130159" cy="538401"/>
          </a:xfrm>
          <a:prstGeom prst="rect">
            <a:avLst/>
          </a:prstGeom>
          <a:noFill/>
          <a:ln/>
        </p:spPr>
        <p:txBody>
          <a:bodyPr wrap="square" lIns="0" tIns="0" rIns="0" bIns="0" rtlCol="0" anchor="t"/>
          <a:lstStyle/>
          <a:p>
            <a:pPr algn="l" indent="0" marL="0">
              <a:lnSpc>
                <a:spcPts val="2100"/>
              </a:lnSpc>
              <a:buNone/>
            </a:pPr>
            <a:r>
              <a:rPr lang="en-US" sz="1650" b="1" dirty="0">
                <a:solidFill>
                  <a:srgbClr val="272525"/>
                </a:solidFill>
                <a:latin typeface="Inter Bold" pitchFamily="34" charset="0"/>
                <a:ea typeface="Inter Bold" pitchFamily="34" charset="-122"/>
                <a:cs typeface="Inter Bold" pitchFamily="34" charset="-120"/>
              </a:rPr>
              <a:t>Phase 3: Expanded Ecosystem &amp; Insights</a:t>
            </a:r>
            <a:endParaRPr lang="en-US" sz="1650" dirty="0"/>
          </a:p>
        </p:txBody>
      </p:sp>
      <p:sp>
        <p:nvSpPr>
          <p:cNvPr id="12" name="Text 7"/>
          <p:cNvSpPr/>
          <p:nvPr/>
        </p:nvSpPr>
        <p:spPr>
          <a:xfrm>
            <a:off x="9724787" y="3840361"/>
            <a:ext cx="4130159" cy="2756297"/>
          </a:xfrm>
          <a:prstGeom prst="rect">
            <a:avLst/>
          </a:prstGeom>
          <a:noFill/>
          <a:ln/>
        </p:spPr>
        <p:txBody>
          <a:bodyPr wrap="square" lIns="0" tIns="0" rIns="0" bIns="0" rtlCol="0" anchor="t"/>
          <a:lstStyle/>
          <a:p>
            <a:pPr algn="l" indent="0" marL="0">
              <a:lnSpc>
                <a:spcPts val="2150"/>
              </a:lnSpc>
              <a:buNone/>
            </a:pPr>
            <a:r>
              <a:rPr lang="en-US" sz="1350" dirty="0">
                <a:solidFill>
                  <a:srgbClr val="272525"/>
                </a:solidFill>
                <a:latin typeface="Inter" pitchFamily="34" charset="0"/>
                <a:ea typeface="Inter" pitchFamily="34" charset="-122"/>
                <a:cs typeface="Inter" pitchFamily="34" charset="-120"/>
              </a:rPr>
              <a:t>The final phase extends Mediband's reach into a broader healthcare ecosystem. This involves integrating with pharmacies for direct prescription fulfillment, connecting with insurance providers for streamlined claims, and exploring secure, anonymized data insights for healthcare providers to optimize patient flow and identify key health trends. This comprehensive integration aims to create a truly interconnected and intelligent healthcare experience.</a:t>
            </a:r>
            <a:endParaRPr lang="en-US" sz="1350" dirty="0"/>
          </a:p>
        </p:txBody>
      </p:sp>
      <p:sp>
        <p:nvSpPr>
          <p:cNvPr id="13" name="Text 8"/>
          <p:cNvSpPr/>
          <p:nvPr/>
        </p:nvSpPr>
        <p:spPr>
          <a:xfrm>
            <a:off x="603052" y="6969204"/>
            <a:ext cx="13424297" cy="551259"/>
          </a:xfrm>
          <a:prstGeom prst="rect">
            <a:avLst/>
          </a:prstGeom>
          <a:noFill/>
          <a:ln/>
        </p:spPr>
        <p:txBody>
          <a:bodyPr wrap="square" lIns="0" tIns="0" rIns="0" bIns="0" rtlCol="0" anchor="t"/>
          <a:lstStyle/>
          <a:p>
            <a:pPr algn="l" indent="0" marL="0">
              <a:lnSpc>
                <a:spcPts val="2150"/>
              </a:lnSpc>
              <a:buNone/>
            </a:pPr>
            <a:r>
              <a:rPr lang="en-US" sz="1350" dirty="0">
                <a:solidFill>
                  <a:srgbClr val="272525"/>
                </a:solidFill>
                <a:latin typeface="Inter" pitchFamily="34" charset="0"/>
                <a:ea typeface="Inter" pitchFamily="34" charset="-122"/>
                <a:cs typeface="Inter" pitchFamily="34" charset="-120"/>
              </a:rPr>
              <a:t>Our phased approach ensures rapid deployment of immediate solutions while laying the groundwork for a future where healthcare is truly at your fingertips, anytime, anywhere.</a:t>
            </a:r>
            <a:endParaRPr lang="en-US"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72095" y="339447"/>
            <a:ext cx="7161848" cy="385763"/>
          </a:xfrm>
          <a:prstGeom prst="rect">
            <a:avLst/>
          </a:prstGeom>
          <a:noFill/>
          <a:ln/>
        </p:spPr>
        <p:txBody>
          <a:bodyPr wrap="none" lIns="0" tIns="0" rIns="0" bIns="0" rtlCol="0" anchor="t"/>
          <a:lstStyle/>
          <a:p>
            <a:pPr algn="l" indent="0" marL="0">
              <a:lnSpc>
                <a:spcPts val="3000"/>
              </a:lnSpc>
              <a:buNone/>
            </a:pPr>
            <a:r>
              <a:rPr lang="en-US" sz="2400" b="1" dirty="0">
                <a:solidFill>
                  <a:srgbClr val="000000"/>
                </a:solidFill>
                <a:latin typeface="Inter Bold" pitchFamily="34" charset="0"/>
                <a:ea typeface="Inter Bold" pitchFamily="34" charset="-122"/>
                <a:cs typeface="Inter Bold" pitchFamily="34" charset="-120"/>
              </a:rPr>
              <a:t>Illustrative Financial Projections: 3-Year Growth</a:t>
            </a:r>
            <a:endParaRPr lang="en-US" sz="2400" dirty="0"/>
          </a:p>
        </p:txBody>
      </p:sp>
      <p:sp>
        <p:nvSpPr>
          <p:cNvPr id="3" name="Text 1"/>
          <p:cNvSpPr/>
          <p:nvPr/>
        </p:nvSpPr>
        <p:spPr>
          <a:xfrm>
            <a:off x="572095" y="972026"/>
            <a:ext cx="13486209" cy="395049"/>
          </a:xfrm>
          <a:prstGeom prst="rect">
            <a:avLst/>
          </a:prstGeom>
          <a:noFill/>
          <a:ln/>
        </p:spPr>
        <p:txBody>
          <a:bodyPr wrap="squar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Our financial projections demonstrate a robust and accelerating growth trajectory over the next three years, driven by the strong market demand for digital healthcare solutions and our diversified revenue streams. These estimates are based on conservative adoption rates and increasing average revenue per hospital as we expand our feature set and integrate new services.</a:t>
            </a:r>
            <a:endParaRPr lang="en-US" sz="950" dirty="0"/>
          </a:p>
        </p:txBody>
      </p:sp>
      <p:pic>
        <p:nvPicPr>
          <p:cNvPr id="4" name="Image 0" descr="preencoded.png">    </p:cNvPr>
          <p:cNvPicPr>
            <a:picLocks noChangeAspect="1"/>
          </p:cNvPicPr>
          <p:nvPr/>
        </p:nvPicPr>
        <p:blipFill>
          <a:blip r:embed="rId1"/>
          <a:stretch>
            <a:fillRect/>
          </a:stretch>
        </p:blipFill>
        <p:spPr>
          <a:xfrm>
            <a:off x="572095" y="1505903"/>
            <a:ext cx="13486209" cy="7181850"/>
          </a:xfrm>
          <a:prstGeom prst="rect">
            <a:avLst/>
          </a:prstGeom>
        </p:spPr>
      </p:pic>
      <p:sp>
        <p:nvSpPr>
          <p:cNvPr id="5" name="Shape 2"/>
          <p:cNvSpPr/>
          <p:nvPr/>
        </p:nvSpPr>
        <p:spPr>
          <a:xfrm>
            <a:off x="3509843" y="8687753"/>
            <a:ext cx="123349" cy="123349"/>
          </a:xfrm>
          <a:prstGeom prst="roundRect">
            <a:avLst>
              <a:gd name="adj" fmla="val 14826"/>
            </a:avLst>
          </a:prstGeom>
          <a:solidFill>
            <a:srgbClr val="151738"/>
          </a:solidFill>
          <a:ln/>
        </p:spPr>
      </p:sp>
      <p:sp>
        <p:nvSpPr>
          <p:cNvPr id="6" name="Text 3"/>
          <p:cNvSpPr/>
          <p:nvPr/>
        </p:nvSpPr>
        <p:spPr>
          <a:xfrm>
            <a:off x="3694152" y="8687753"/>
            <a:ext cx="1271707" cy="123468"/>
          </a:xfrm>
          <a:prstGeom prst="rect">
            <a:avLst/>
          </a:prstGeom>
          <a:noFill/>
          <a:ln/>
        </p:spPr>
        <p:txBody>
          <a:bodyPr wrap="none" lIns="0" tIns="0" rIns="0" bIns="0" rtlCol="0" anchor="t"/>
          <a:lstStyle/>
          <a:p>
            <a:pPr algn="l" indent="0" marL="0">
              <a:lnSpc>
                <a:spcPts val="950"/>
              </a:lnSpc>
              <a:buNone/>
            </a:pPr>
            <a:r>
              <a:rPr lang="en-US" sz="950" dirty="0">
                <a:solidFill>
                  <a:srgbClr val="272525"/>
                </a:solidFill>
                <a:latin typeface="Inter" pitchFamily="34" charset="0"/>
                <a:ea typeface="Inter" pitchFamily="34" charset="-122"/>
                <a:cs typeface="Inter" pitchFamily="34" charset="-120"/>
              </a:rPr>
              <a:t>Subscription Revenue</a:t>
            </a:r>
            <a:endParaRPr lang="en-US" sz="950" dirty="0"/>
          </a:p>
        </p:txBody>
      </p:sp>
      <p:sp>
        <p:nvSpPr>
          <p:cNvPr id="7" name="Shape 4"/>
          <p:cNvSpPr/>
          <p:nvPr/>
        </p:nvSpPr>
        <p:spPr>
          <a:xfrm>
            <a:off x="6695480" y="8687753"/>
            <a:ext cx="123349" cy="123349"/>
          </a:xfrm>
          <a:prstGeom prst="roundRect">
            <a:avLst>
              <a:gd name="adj" fmla="val 14826"/>
            </a:avLst>
          </a:prstGeom>
          <a:solidFill>
            <a:srgbClr val="2D327A"/>
          </a:solidFill>
          <a:ln/>
        </p:spPr>
      </p:sp>
      <p:sp>
        <p:nvSpPr>
          <p:cNvPr id="8" name="Text 5"/>
          <p:cNvSpPr/>
          <p:nvPr/>
        </p:nvSpPr>
        <p:spPr>
          <a:xfrm>
            <a:off x="6879788" y="8687753"/>
            <a:ext cx="1054894" cy="123468"/>
          </a:xfrm>
          <a:prstGeom prst="rect">
            <a:avLst/>
          </a:prstGeom>
          <a:noFill/>
          <a:ln/>
        </p:spPr>
        <p:txBody>
          <a:bodyPr wrap="none" lIns="0" tIns="0" rIns="0" bIns="0" rtlCol="0" anchor="t"/>
          <a:lstStyle/>
          <a:p>
            <a:pPr algn="l" indent="0" marL="0">
              <a:lnSpc>
                <a:spcPts val="950"/>
              </a:lnSpc>
              <a:buNone/>
            </a:pPr>
            <a:r>
              <a:rPr lang="en-US" sz="950" dirty="0">
                <a:solidFill>
                  <a:srgbClr val="272525"/>
                </a:solidFill>
                <a:latin typeface="Inter" pitchFamily="34" charset="0"/>
                <a:ea typeface="Inter" pitchFamily="34" charset="-122"/>
                <a:cs typeface="Inter" pitchFamily="34" charset="-120"/>
              </a:rPr>
              <a:t>Premium Services</a:t>
            </a:r>
            <a:endParaRPr lang="en-US" sz="950" dirty="0"/>
          </a:p>
        </p:txBody>
      </p:sp>
      <p:sp>
        <p:nvSpPr>
          <p:cNvPr id="9" name="Shape 6"/>
          <p:cNvSpPr/>
          <p:nvPr/>
        </p:nvSpPr>
        <p:spPr>
          <a:xfrm>
            <a:off x="9664422" y="8687753"/>
            <a:ext cx="123349" cy="123349"/>
          </a:xfrm>
          <a:prstGeom prst="roundRect">
            <a:avLst>
              <a:gd name="adj" fmla="val 14826"/>
            </a:avLst>
          </a:prstGeom>
          <a:solidFill>
            <a:srgbClr val="464DBB"/>
          </a:solidFill>
          <a:ln/>
        </p:spPr>
      </p:sp>
      <p:sp>
        <p:nvSpPr>
          <p:cNvPr id="10" name="Text 7"/>
          <p:cNvSpPr/>
          <p:nvPr/>
        </p:nvSpPr>
        <p:spPr>
          <a:xfrm>
            <a:off x="9848731" y="8687753"/>
            <a:ext cx="822365" cy="123468"/>
          </a:xfrm>
          <a:prstGeom prst="rect">
            <a:avLst/>
          </a:prstGeom>
          <a:noFill/>
          <a:ln/>
        </p:spPr>
        <p:txBody>
          <a:bodyPr wrap="none" lIns="0" tIns="0" rIns="0" bIns="0" rtlCol="0" anchor="t"/>
          <a:lstStyle/>
          <a:p>
            <a:pPr algn="l" indent="0" marL="0">
              <a:lnSpc>
                <a:spcPts val="950"/>
              </a:lnSpc>
              <a:buNone/>
            </a:pPr>
            <a:r>
              <a:rPr lang="en-US" sz="950" dirty="0">
                <a:solidFill>
                  <a:srgbClr val="272525"/>
                </a:solidFill>
                <a:latin typeface="Inter" pitchFamily="34" charset="0"/>
                <a:ea typeface="Inter" pitchFamily="34" charset="-122"/>
                <a:cs typeface="Inter" pitchFamily="34" charset="-120"/>
              </a:rPr>
              <a:t>Total Revenue</a:t>
            </a:r>
            <a:endParaRPr lang="en-US" sz="950" dirty="0"/>
          </a:p>
        </p:txBody>
      </p:sp>
      <p:sp>
        <p:nvSpPr>
          <p:cNvPr id="11" name="Text 8"/>
          <p:cNvSpPr/>
          <p:nvPr/>
        </p:nvSpPr>
        <p:spPr>
          <a:xfrm>
            <a:off x="572095" y="9196983"/>
            <a:ext cx="13486209" cy="197525"/>
          </a:xfrm>
          <a:prstGeom prst="rect">
            <a:avLst/>
          </a:prstGeom>
          <a:noFill/>
          <a:ln/>
        </p:spPr>
        <p:txBody>
          <a:bodyPr wrap="none" lIns="0" tIns="0" rIns="0" bIns="0" rtlCol="0" anchor="t"/>
          <a:lstStyle/>
          <a:p>
            <a:pPr algn="l" indent="0" marL="0">
              <a:lnSpc>
                <a:spcPts val="1550"/>
              </a:lnSpc>
              <a:buNone/>
            </a:pPr>
            <a:r>
              <a:rPr lang="en-US" sz="950" b="1" dirty="0">
                <a:solidFill>
                  <a:srgbClr val="272525"/>
                </a:solidFill>
                <a:latin typeface="Inter" pitchFamily="34" charset="0"/>
                <a:ea typeface="Inter" pitchFamily="34" charset="-122"/>
                <a:cs typeface="Inter" pitchFamily="34" charset="-120"/>
              </a:rPr>
              <a:t>Key Growth Drivers:</a:t>
            </a:r>
            <a:endParaRPr lang="en-US" sz="950" dirty="0"/>
          </a:p>
        </p:txBody>
      </p:sp>
      <p:sp>
        <p:nvSpPr>
          <p:cNvPr id="12" name="Text 9"/>
          <p:cNvSpPr/>
          <p:nvPr/>
        </p:nvSpPr>
        <p:spPr>
          <a:xfrm>
            <a:off x="572095" y="9533334"/>
            <a:ext cx="13486209" cy="197525"/>
          </a:xfrm>
          <a:prstGeom prst="rect">
            <a:avLst/>
          </a:prstGeom>
          <a:noFill/>
          <a:ln/>
        </p:spPr>
        <p:txBody>
          <a:bodyPr wrap="none" lIns="0" tIns="0" rIns="0" bIns="0" rtlCol="0" anchor="t"/>
          <a:lstStyle/>
          <a:p>
            <a:pPr algn="l" marL="342900" indent="-342900">
              <a:lnSpc>
                <a:spcPts val="1550"/>
              </a:lnSpc>
              <a:buSzPct val="100000"/>
              <a:buChar char="•"/>
            </a:pPr>
            <a:r>
              <a:rPr lang="en-US" sz="950" b="1" dirty="0">
                <a:solidFill>
                  <a:srgbClr val="272525"/>
                </a:solidFill>
                <a:latin typeface="Inter" pitchFamily="34" charset="0"/>
                <a:ea typeface="Inter" pitchFamily="34" charset="-122"/>
                <a:cs typeface="Inter" pitchFamily="34" charset="-120"/>
              </a:rPr>
              <a:t>Year 1:</a:t>
            </a:r>
            <a:pPr algn="l" indent="0" marL="0">
              <a:lnSpc>
                <a:spcPts val="1550"/>
              </a:lnSpc>
              <a:buNone/>
            </a:pPr>
            <a:r>
              <a:rPr lang="en-US" sz="950" dirty="0">
                <a:solidFill>
                  <a:srgbClr val="272525"/>
                </a:solidFill>
                <a:latin typeface="Inter" pitchFamily="34" charset="0"/>
                <a:ea typeface="Inter" pitchFamily="34" charset="-122"/>
                <a:cs typeface="Inter" pitchFamily="34" charset="-120"/>
              </a:rPr>
              <a:t> Focus on initial hospital subscriptions and securing key pilot programs, establishing market presence and proof of concept.</a:t>
            </a:r>
            <a:endParaRPr lang="en-US" sz="950" dirty="0"/>
          </a:p>
        </p:txBody>
      </p:sp>
      <p:sp>
        <p:nvSpPr>
          <p:cNvPr id="13" name="Text 10"/>
          <p:cNvSpPr/>
          <p:nvPr/>
        </p:nvSpPr>
        <p:spPr>
          <a:xfrm>
            <a:off x="572095" y="9773960"/>
            <a:ext cx="13486209" cy="197525"/>
          </a:xfrm>
          <a:prstGeom prst="rect">
            <a:avLst/>
          </a:prstGeom>
          <a:noFill/>
          <a:ln/>
        </p:spPr>
        <p:txBody>
          <a:bodyPr wrap="none" lIns="0" tIns="0" rIns="0" bIns="0" rtlCol="0" anchor="t"/>
          <a:lstStyle/>
          <a:p>
            <a:pPr algn="l" marL="342900" indent="-342900">
              <a:lnSpc>
                <a:spcPts val="1550"/>
              </a:lnSpc>
              <a:buSzPct val="100000"/>
              <a:buChar char="•"/>
            </a:pPr>
            <a:r>
              <a:rPr lang="en-US" sz="950" b="1" dirty="0">
                <a:solidFill>
                  <a:srgbClr val="272525"/>
                </a:solidFill>
                <a:latin typeface="Inter" pitchFamily="34" charset="0"/>
                <a:ea typeface="Inter" pitchFamily="34" charset="-122"/>
                <a:cs typeface="Inter" pitchFamily="34" charset="-120"/>
              </a:rPr>
              <a:t>Year 2:</a:t>
            </a:r>
            <a:pPr algn="l" indent="0" marL="0">
              <a:lnSpc>
                <a:spcPts val="1550"/>
              </a:lnSpc>
              <a:buNone/>
            </a:pPr>
            <a:r>
              <a:rPr lang="en-US" sz="950" dirty="0">
                <a:solidFill>
                  <a:srgbClr val="272525"/>
                </a:solidFill>
                <a:latin typeface="Inter" pitchFamily="34" charset="0"/>
                <a:ea typeface="Inter" pitchFamily="34" charset="-122"/>
                <a:cs typeface="Inter" pitchFamily="34" charset="-120"/>
              </a:rPr>
              <a:t> Significant expansion through aggressive sales to medium and large hospitals, complemented by the introduction of premium patient NFC devices.</a:t>
            </a:r>
            <a:endParaRPr lang="en-US" sz="950" dirty="0"/>
          </a:p>
        </p:txBody>
      </p:sp>
      <p:sp>
        <p:nvSpPr>
          <p:cNvPr id="14" name="Text 11"/>
          <p:cNvSpPr/>
          <p:nvPr/>
        </p:nvSpPr>
        <p:spPr>
          <a:xfrm>
            <a:off x="572095" y="10014585"/>
            <a:ext cx="13486209" cy="197525"/>
          </a:xfrm>
          <a:prstGeom prst="rect">
            <a:avLst/>
          </a:prstGeom>
          <a:noFill/>
          <a:ln/>
        </p:spPr>
        <p:txBody>
          <a:bodyPr wrap="none" lIns="0" tIns="0" rIns="0" bIns="0" rtlCol="0" anchor="t"/>
          <a:lstStyle/>
          <a:p>
            <a:pPr algn="l" marL="342900" indent="-342900">
              <a:lnSpc>
                <a:spcPts val="1550"/>
              </a:lnSpc>
              <a:buSzPct val="100000"/>
              <a:buChar char="•"/>
            </a:pPr>
            <a:r>
              <a:rPr lang="en-US" sz="950" b="1" dirty="0">
                <a:solidFill>
                  <a:srgbClr val="272525"/>
                </a:solidFill>
                <a:latin typeface="Inter" pitchFamily="34" charset="0"/>
                <a:ea typeface="Inter" pitchFamily="34" charset="-122"/>
                <a:cs typeface="Inter" pitchFamily="34" charset="-120"/>
              </a:rPr>
              <a:t>Year 3:</a:t>
            </a:r>
            <a:pPr algn="l" indent="0" marL="0">
              <a:lnSpc>
                <a:spcPts val="1550"/>
              </a:lnSpc>
              <a:buNone/>
            </a:pPr>
            <a:r>
              <a:rPr lang="en-US" sz="950" dirty="0">
                <a:solidFill>
                  <a:srgbClr val="272525"/>
                </a:solidFill>
                <a:latin typeface="Inter" pitchFamily="34" charset="0"/>
                <a:ea typeface="Inter" pitchFamily="34" charset="-122"/>
                <a:cs typeface="Inter" pitchFamily="34" charset="-120"/>
              </a:rPr>
              <a:t> Accelerated growth from full-scale adoption across hospital networks, scaling premium services, and potentially early monetization of pharmacy/doctor SaaS and anonymized data insights.</a:t>
            </a:r>
            <a:endParaRPr lang="en-US" sz="950" dirty="0"/>
          </a:p>
        </p:txBody>
      </p:sp>
      <p:sp>
        <p:nvSpPr>
          <p:cNvPr id="15" name="Text 12"/>
          <p:cNvSpPr/>
          <p:nvPr/>
        </p:nvSpPr>
        <p:spPr>
          <a:xfrm>
            <a:off x="572095" y="10350937"/>
            <a:ext cx="13486209"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These projections highlight Mediband's potential to become a leading force in digital healthcare, generating substantial returns for investors while delivering immense value to patients and providers alike.</a:t>
            </a:r>
            <a:endParaRPr lang="en-US" sz="9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2025-08-26T02:24:11Z</dcterms:created>
  <dcterms:modified xsi:type="dcterms:W3CDTF">2025-08-26T02:24:11Z</dcterms:modified>
</cp:coreProperties>
</file>